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5"/>
  </p:notesMasterIdLst>
  <p:handoutMasterIdLst>
    <p:handoutMasterId r:id="rId26"/>
  </p:handoutMasterIdLst>
  <p:sldIdLst>
    <p:sldId id="301" r:id="rId2"/>
    <p:sldId id="261" r:id="rId3"/>
    <p:sldId id="302" r:id="rId4"/>
    <p:sldId id="262" r:id="rId5"/>
    <p:sldId id="300" r:id="rId6"/>
    <p:sldId id="298" r:id="rId7"/>
    <p:sldId id="272" r:id="rId8"/>
    <p:sldId id="273" r:id="rId9"/>
    <p:sldId id="294" r:id="rId10"/>
    <p:sldId id="274" r:id="rId11"/>
    <p:sldId id="275" r:id="rId12"/>
    <p:sldId id="276" r:id="rId13"/>
    <p:sldId id="279" r:id="rId14"/>
    <p:sldId id="283" r:id="rId15"/>
    <p:sldId id="285" r:id="rId16"/>
    <p:sldId id="295" r:id="rId17"/>
    <p:sldId id="296" r:id="rId18"/>
    <p:sldId id="299" r:id="rId19"/>
    <p:sldId id="297" r:id="rId20"/>
    <p:sldId id="286" r:id="rId21"/>
    <p:sldId id="287" r:id="rId22"/>
    <p:sldId id="288" r:id="rId23"/>
    <p:sldId id="291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ay" initials="L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7AF"/>
    <a:srgbClr val="D7E5F5"/>
    <a:srgbClr val="CD7371"/>
    <a:srgbClr val="CC706E"/>
    <a:srgbClr val="C96009"/>
    <a:srgbClr val="94B8E4"/>
    <a:srgbClr val="6893C6"/>
    <a:srgbClr val="87B0E1"/>
    <a:srgbClr val="538ED5"/>
    <a:srgbClr val="D9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64" autoAdjust="0"/>
    <p:restoredTop sz="90185" autoAdjust="0"/>
  </p:normalViewPr>
  <p:slideViewPr>
    <p:cSldViewPr snapToGrid="0" showGuides="1"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89072E6-9DC6-4F01-AF15-22934BC1F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0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6FBF36EC-CEC3-4986-929D-F2153C47F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0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A5759DC-0DC7-4657-B45B-D871B91699D5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baseline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672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5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7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0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1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5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9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3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4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9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1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F36EC-CEC3-4986-929D-F2153C47F95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3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062664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3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093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6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6707088" cy="9361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201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6707088" cy="93610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72816"/>
            <a:ext cx="5486400" cy="2954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pPr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7C3808-D0E5-4D15-A9FF-8BA6ECFFB88B}" type="datetimeFigureOut">
              <a:rPr lang="en-GB" smtClean="0"/>
              <a:pPr/>
              <a:t>30/03/2015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2E422D-0E65-4B81-9088-EA407164B4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70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664" y="1158948"/>
            <a:ext cx="8241040" cy="522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14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S-Cycle Model</a:t>
            </a:r>
            <a:endParaRPr lang="en-GB" sz="1800" b="1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1600" b="1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Laura Hay</a:t>
            </a:r>
          </a:p>
          <a:p>
            <a:pPr algn="ctr">
              <a:spcBef>
                <a:spcPts val="0"/>
              </a:spcBef>
            </a:pPr>
            <a:r>
              <a:rPr lang="en-GB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Alex Duffy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</a:pP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Department of Design, Manufacture and Engineering Management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of Strathclyde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e:  laura.hay@strath.ac.uk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+44(0)141 574 5293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543" y="544961"/>
            <a:ext cx="448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b="1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Knowledge, Understanding </a:t>
            </a:r>
            <a:r>
              <a:rPr lang="en-GB" sz="18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endParaRPr lang="en-GB" sz="18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b="1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Competence in SE </a:t>
            </a:r>
            <a:r>
              <a:rPr lang="en-GB" sz="18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1800" b="1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Sustainability</a:t>
            </a:r>
            <a:endParaRPr lang="en-GB" sz="20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1543" y="1251884"/>
            <a:ext cx="6916057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596390"/>
            <a:ext cx="31768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Copyright © </a:t>
            </a:r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by Laura </a:t>
            </a:r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Hay</a:t>
            </a:r>
            <a:endParaRPr lang="en-GB" sz="110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stem bound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135" y="422163"/>
            <a:ext cx="5909355" cy="5909355"/>
          </a:xfrm>
          <a:prstGeom prst="rect">
            <a:avLst/>
          </a:prstGeom>
        </p:spPr>
      </p:pic>
      <p:pic>
        <p:nvPicPr>
          <p:cNvPr id="32" name="Picture 31" descr="Intended resou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6234" y="3357692"/>
            <a:ext cx="3404623" cy="167030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89698" y="5213320"/>
            <a:ext cx="16138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natural NRR stocks e.g. crude oil, coal &amp; natural gas deposits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9697" y="5207805"/>
            <a:ext cx="16138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the stock of equipment on board the ship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12918" y="5721152"/>
            <a:ext cx="161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stocks of oil &amp; refrigerant on board, the sea &amp; atmosphere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5673" y="5721152"/>
            <a:ext cx="16138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natural RR stocks e.g. forests, oceans, the atmosphere 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702460" y="3293394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10142" y="2540821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7854" y="1043602"/>
            <a:ext cx="2511272" cy="738664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All technical systems operate within a wider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of interest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GB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Design resources - pass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0487" y="3319834"/>
            <a:ext cx="1776988" cy="109728"/>
          </a:xfrm>
          <a:prstGeom prst="rect">
            <a:avLst/>
          </a:prstGeom>
        </p:spPr>
      </p:pic>
      <p:pic>
        <p:nvPicPr>
          <p:cNvPr id="26" name="Picture 25" descr="Renewable resourc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5710" y="2390675"/>
            <a:ext cx="1459995" cy="981458"/>
          </a:xfrm>
          <a:prstGeom prst="rect">
            <a:avLst/>
          </a:prstGeom>
        </p:spPr>
      </p:pic>
      <p:pic>
        <p:nvPicPr>
          <p:cNvPr id="28" name="Picture 27" descr="Design resources - activ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7139" y="4110468"/>
            <a:ext cx="109728" cy="1776988"/>
          </a:xfrm>
          <a:prstGeom prst="rect">
            <a:avLst/>
          </a:prstGeom>
        </p:spPr>
      </p:pic>
      <p:pic>
        <p:nvPicPr>
          <p:cNvPr id="30" name="Picture 29" descr="Intended yiel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1544" y="2414738"/>
            <a:ext cx="1408179" cy="981458"/>
          </a:xfrm>
          <a:prstGeom prst="rect">
            <a:avLst/>
          </a:prstGeom>
        </p:spPr>
      </p:pic>
      <p:pic>
        <p:nvPicPr>
          <p:cNvPr id="31" name="Picture 30" descr="Was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48378" y="3310310"/>
            <a:ext cx="1776988" cy="109728"/>
          </a:xfrm>
          <a:prstGeom prst="rect">
            <a:avLst/>
          </a:prstGeom>
        </p:spPr>
      </p:pic>
      <p:pic>
        <p:nvPicPr>
          <p:cNvPr id="34" name="Picture 33" descr="NR active resour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76929" y="4010926"/>
            <a:ext cx="2692510" cy="185430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60365" y="3218244"/>
            <a:ext cx="818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5898" y="3052678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7026" y="1806791"/>
            <a:ext cx="159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 + sustainability goals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 descr="Non-renewable resource li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80982" y="1763446"/>
            <a:ext cx="24384" cy="3313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474" y="5207805"/>
            <a:ext cx="163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non-renewable resource stocks</a:t>
            </a:r>
            <a:endParaRPr lang="en-GB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39253" y="3771900"/>
            <a:ext cx="519697" cy="143189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02101" y="3724245"/>
            <a:ext cx="120316" cy="1203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55760" y="4204059"/>
            <a:ext cx="421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72443" y="3396196"/>
            <a:ext cx="352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82572" y="2649827"/>
            <a:ext cx="38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8365" y="5925415"/>
            <a:ext cx="42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8007" y="2470809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47414" y="5274509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3959" y="1876926"/>
            <a:ext cx="135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of interest</a:t>
            </a:r>
            <a:endParaRPr lang="en-GB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0297" y="2192425"/>
            <a:ext cx="120316" cy="1203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4" name="Straight Connector 73"/>
          <p:cNvCxnSpPr>
            <a:stCxn id="4" idx="1"/>
          </p:cNvCxnSpPr>
          <p:nvPr/>
        </p:nvCxnSpPr>
        <p:spPr>
          <a:xfrm flipH="1">
            <a:off x="7218947" y="2138536"/>
            <a:ext cx="385012" cy="11136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495673" y="5721152"/>
            <a:ext cx="164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renewable resource stocks</a:t>
            </a:r>
            <a:endParaRPr lang="en-GB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5962650" y="5683250"/>
            <a:ext cx="1508962" cy="3146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914691" y="5618450"/>
            <a:ext cx="120316" cy="1203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697" y="1165466"/>
            <a:ext cx="1383019" cy="523220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…that provides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resources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… </a:t>
            </a:r>
            <a:endParaRPr lang="en-GB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5603" y="3085657"/>
            <a:ext cx="113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compress refrigerant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03959" y="2002115"/>
            <a:ext cx="147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 global ecosystem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03959" y="2001147"/>
            <a:ext cx="1110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 ship at sea</a:t>
            </a:r>
            <a:endParaRPr lang="en-GB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01621" y="4353305"/>
            <a:ext cx="1676607" cy="738664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…and receives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intended output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waste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518" y="4130918"/>
            <a:ext cx="1333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27308" y="2620829"/>
            <a:ext cx="105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70436" y="2872336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86309" y="2867892"/>
            <a:ext cx="758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Activity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4113" y="2376077"/>
            <a:ext cx="2567243" cy="207288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81094" y="1273188"/>
            <a:ext cx="1318008" cy="307777"/>
          </a:xfrm>
          <a:prstGeom prst="rect">
            <a:avLst/>
          </a:prstGeom>
          <a:solidFill>
            <a:srgbClr val="D7E5F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For example…</a:t>
            </a:r>
            <a:endParaRPr lang="en-GB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1" grpId="2"/>
      <p:bldP spid="64" grpId="0"/>
      <p:bldP spid="64" grpId="1"/>
      <p:bldP spid="63" grpId="0"/>
      <p:bldP spid="63" grpId="1"/>
      <p:bldP spid="59" grpId="0"/>
      <p:bldP spid="59" grpId="1"/>
      <p:bldP spid="59" grpId="2"/>
      <p:bldP spid="53" grpId="0" animBg="1"/>
      <p:bldP spid="53" grpId="1" animBg="1"/>
      <p:bldP spid="55" grpId="0" animBg="1"/>
      <p:bldP spid="55" grpId="1" animBg="1"/>
      <p:bldP spid="48" grpId="0" animBg="1"/>
      <p:bldP spid="35" grpId="0"/>
      <p:bldP spid="16" grpId="0"/>
      <p:bldP spid="16" grpId="1"/>
      <p:bldP spid="19" grpId="0" animBg="1"/>
      <p:bldP spid="4" grpId="0"/>
      <p:bldP spid="4" grpId="1"/>
      <p:bldP spid="7" grpId="0" animBg="1"/>
      <p:bldP spid="86" grpId="0"/>
      <p:bldP spid="86" grpId="1"/>
      <p:bldP spid="88" grpId="0" animBg="1"/>
      <p:bldP spid="50" grpId="0" animBg="1"/>
      <p:bldP spid="50" grpId="1" animBg="1"/>
      <p:bldP spid="52" grpId="0"/>
      <p:bldP spid="52" grpId="1"/>
      <p:bldP spid="58" grpId="0"/>
      <p:bldP spid="58" grpId="1"/>
      <p:bldP spid="58" grpId="2"/>
      <p:bldP spid="62" grpId="0"/>
      <p:bldP spid="62" grpId="1"/>
      <p:bldP spid="65" grpId="0" animBg="1"/>
      <p:bldP spid="65" grpId="1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System 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0484" y="1263315"/>
            <a:ext cx="5682328" cy="4433802"/>
          </a:xfrm>
          <a:prstGeom prst="rect">
            <a:avLst/>
          </a:prstGeom>
        </p:spPr>
      </p:pic>
      <p:pic>
        <p:nvPicPr>
          <p:cNvPr id="104" name="Picture 103" descr="Intended yie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1970" y="616361"/>
            <a:ext cx="4531177" cy="5460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0" name="Picture 79" descr="System bounda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5135" y="422163"/>
            <a:ext cx="5909355" cy="5909355"/>
          </a:xfrm>
          <a:prstGeom prst="rect">
            <a:avLst/>
          </a:prstGeom>
        </p:spPr>
      </p:pic>
      <p:pic>
        <p:nvPicPr>
          <p:cNvPr id="81" name="Picture 80" descr="Non-renewable resource l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0982" y="1763446"/>
            <a:ext cx="24384" cy="3313183"/>
          </a:xfrm>
          <a:prstGeom prst="rect">
            <a:avLst/>
          </a:prstGeom>
        </p:spPr>
      </p:pic>
      <p:grpSp>
        <p:nvGrpSpPr>
          <p:cNvPr id="90" name="Group 55"/>
          <p:cNvGrpSpPr/>
          <p:nvPr/>
        </p:nvGrpSpPr>
        <p:grpSpPr>
          <a:xfrm>
            <a:off x="3274113" y="2376077"/>
            <a:ext cx="2567243" cy="2072883"/>
            <a:chOff x="3286142" y="2755231"/>
            <a:chExt cx="2567243" cy="2072883"/>
          </a:xfrm>
        </p:grpSpPr>
        <p:pic>
          <p:nvPicPr>
            <p:cNvPr id="91" name="Picture 90" descr="Activit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6142" y="2755231"/>
              <a:ext cx="2567243" cy="2072883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172394" y="3597398"/>
              <a:ext cx="81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activity</a:t>
              </a:r>
              <a:endParaRPr lang="en-GB" sz="1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474" y="3724245"/>
            <a:ext cx="1641943" cy="2006780"/>
            <a:chOff x="180474" y="3724245"/>
            <a:chExt cx="1641943" cy="2006780"/>
          </a:xfrm>
        </p:grpSpPr>
        <p:sp>
          <p:nvSpPr>
            <p:cNvPr id="105" name="TextBox 104"/>
            <p:cNvSpPr txBox="1"/>
            <p:nvPr/>
          </p:nvSpPr>
          <p:spPr>
            <a:xfrm>
              <a:off x="180474" y="5207805"/>
              <a:ext cx="163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non-renewable resource stocks</a:t>
              </a:r>
              <a:endParaRPr lang="en-GB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1239253" y="3771900"/>
              <a:ext cx="519697" cy="143189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1702101" y="3724245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914691" y="5618450"/>
            <a:ext cx="3229309" cy="625922"/>
            <a:chOff x="5914691" y="5618450"/>
            <a:chExt cx="3229309" cy="625922"/>
          </a:xfrm>
        </p:grpSpPr>
        <p:sp>
          <p:nvSpPr>
            <p:cNvPr id="109" name="TextBox 108"/>
            <p:cNvSpPr txBox="1"/>
            <p:nvPr/>
          </p:nvSpPr>
          <p:spPr>
            <a:xfrm>
              <a:off x="7495673" y="5721152"/>
              <a:ext cx="1648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renewable resource stocks</a:t>
              </a:r>
              <a:endParaRPr lang="en-GB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5962650" y="5683250"/>
              <a:ext cx="1508962" cy="3146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5914691" y="5618450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160297" y="1876926"/>
            <a:ext cx="1803230" cy="523220"/>
            <a:chOff x="7160297" y="1876926"/>
            <a:chExt cx="1803230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7603959" y="1876926"/>
              <a:ext cx="1359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system of interest</a:t>
              </a:r>
              <a:endParaRPr lang="en-GB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7160297" y="2192425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Connector 114"/>
            <p:cNvCxnSpPr>
              <a:stCxn id="113" idx="1"/>
            </p:cNvCxnSpPr>
            <p:nvPr/>
          </p:nvCxnSpPr>
          <p:spPr>
            <a:xfrm flipH="1">
              <a:off x="7218947" y="2138536"/>
              <a:ext cx="385012" cy="11136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180474" y="886325"/>
            <a:ext cx="1552073" cy="1169551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40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esources and waste flow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throughout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system of interest…</a:t>
            </a:r>
            <a:endParaRPr lang="en-GB" sz="1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03121" y="2047423"/>
            <a:ext cx="1595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 + sustainability goals</a:t>
            </a:r>
            <a:endParaRPr lang="en-GB" sz="1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57239" y="2121893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77292" y="4331693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69961" y="2727825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28740" y="4953668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87681" y="4845041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50224" y="2240753"/>
            <a:ext cx="38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070276" y="4209921"/>
            <a:ext cx="38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016" y="1921425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78" y="4441946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9518" y="4130918"/>
            <a:ext cx="1333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7308" y="2620829"/>
            <a:ext cx="105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0436" y="2872336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86309" y="2867892"/>
            <a:ext cx="758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stem bound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135" y="422163"/>
            <a:ext cx="5909355" cy="5909355"/>
          </a:xfrm>
          <a:prstGeom prst="rect">
            <a:avLst/>
          </a:prstGeom>
        </p:spPr>
      </p:pic>
      <p:pic>
        <p:nvPicPr>
          <p:cNvPr id="2" name="Picture 1" descr="System 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0484" y="1263315"/>
            <a:ext cx="5682328" cy="4433802"/>
          </a:xfrm>
          <a:prstGeom prst="rect">
            <a:avLst/>
          </a:prstGeom>
        </p:spPr>
      </p:pic>
      <p:pic>
        <p:nvPicPr>
          <p:cNvPr id="3" name="Picture 2" descr="Intended yie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1970" y="616361"/>
            <a:ext cx="4531177" cy="5460714"/>
          </a:xfrm>
          <a:prstGeom prst="rect">
            <a:avLst/>
          </a:prstGeom>
        </p:spPr>
      </p:pic>
      <p:pic>
        <p:nvPicPr>
          <p:cNvPr id="5" name="Picture 4" descr="Non-renewable resource l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0982" y="1763446"/>
            <a:ext cx="24384" cy="3313183"/>
          </a:xfrm>
          <a:prstGeom prst="rect">
            <a:avLst/>
          </a:prstGeom>
        </p:spPr>
      </p:pic>
      <p:grpSp>
        <p:nvGrpSpPr>
          <p:cNvPr id="6" name="Group 55"/>
          <p:cNvGrpSpPr/>
          <p:nvPr/>
        </p:nvGrpSpPr>
        <p:grpSpPr>
          <a:xfrm>
            <a:off x="3274113" y="2376077"/>
            <a:ext cx="2567243" cy="2072883"/>
            <a:chOff x="3286142" y="2755231"/>
            <a:chExt cx="2567243" cy="2072883"/>
          </a:xfrm>
        </p:grpSpPr>
        <p:pic>
          <p:nvPicPr>
            <p:cNvPr id="7" name="Picture 6" descr="Activit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6142" y="2755231"/>
              <a:ext cx="2567243" cy="20728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72394" y="3597398"/>
              <a:ext cx="818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activity</a:t>
              </a:r>
              <a:endParaRPr lang="en-GB" sz="1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03121" y="2047423"/>
            <a:ext cx="159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 + sustainability goals</a:t>
            </a:r>
            <a:endParaRPr lang="en-GB" sz="1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7239" y="2121893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7292" y="4331693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9961" y="2727825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8740" y="4953668"/>
            <a:ext cx="619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7681" y="4845041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0224" y="2240753"/>
            <a:ext cx="38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0276" y="4209921"/>
            <a:ext cx="383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260648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S-Cycle model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0474" y="3724245"/>
            <a:ext cx="1641943" cy="2006780"/>
            <a:chOff x="180474" y="3724245"/>
            <a:chExt cx="1641943" cy="2006780"/>
          </a:xfrm>
        </p:grpSpPr>
        <p:sp>
          <p:nvSpPr>
            <p:cNvPr id="34" name="TextBox 33"/>
            <p:cNvSpPr txBox="1"/>
            <p:nvPr/>
          </p:nvSpPr>
          <p:spPr>
            <a:xfrm>
              <a:off x="180474" y="5207805"/>
              <a:ext cx="163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non-renewable resource stocks</a:t>
              </a:r>
              <a:endParaRPr lang="en-GB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239253" y="3771900"/>
              <a:ext cx="519697" cy="143189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702101" y="3724245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14691" y="5618450"/>
            <a:ext cx="3229309" cy="625922"/>
            <a:chOff x="5914691" y="5618450"/>
            <a:chExt cx="3229309" cy="625922"/>
          </a:xfrm>
        </p:grpSpPr>
        <p:sp>
          <p:nvSpPr>
            <p:cNvPr id="38" name="TextBox 37"/>
            <p:cNvSpPr txBox="1"/>
            <p:nvPr/>
          </p:nvSpPr>
          <p:spPr>
            <a:xfrm>
              <a:off x="7495673" y="5721152"/>
              <a:ext cx="1648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renewable resource stocks</a:t>
              </a:r>
              <a:endParaRPr lang="en-GB" sz="1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 flipV="1">
              <a:off x="5962650" y="5683250"/>
              <a:ext cx="1508962" cy="3146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914691" y="5618450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60297" y="1876926"/>
            <a:ext cx="1803230" cy="523220"/>
            <a:chOff x="7160297" y="1876926"/>
            <a:chExt cx="1803230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7603959" y="1876926"/>
              <a:ext cx="1359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system of interest</a:t>
              </a:r>
              <a:endParaRPr lang="en-GB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160297" y="2192425"/>
              <a:ext cx="120316" cy="1203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4" name="Straight Connector 43"/>
            <p:cNvCxnSpPr>
              <a:stCxn id="42" idx="1"/>
            </p:cNvCxnSpPr>
            <p:nvPr/>
          </p:nvCxnSpPr>
          <p:spPr>
            <a:xfrm flipH="1">
              <a:off x="7218947" y="2138536"/>
              <a:ext cx="385012" cy="11136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245016" y="1921425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78" y="4441946"/>
            <a:ext cx="455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518" y="4130918"/>
            <a:ext cx="1333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7308" y="2620829"/>
            <a:ext cx="105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0436" y="2872336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6309" y="2867892"/>
            <a:ext cx="758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1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95898" y="3428257"/>
            <a:ext cx="2699934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…what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are produced for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self-support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(intended resources, IR)?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5898" y="3559765"/>
            <a:ext cx="2699934" cy="584775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…and what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waste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(W) must be mitigated?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5898" y="3436653"/>
            <a:ext cx="2699934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…within the boundary of a particular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of interest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5898" y="3559765"/>
            <a:ext cx="2699934" cy="584775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…from a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sustainability perspective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898" y="3445049"/>
            <a:ext cx="2699934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To sustain the production of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intended output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 (O) over time…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5898" y="3428256"/>
            <a:ext cx="2699934" cy="1077218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…what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renewable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(RR) and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non-renewable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(NRR)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are required?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5898" y="3305145"/>
            <a:ext cx="2699934" cy="1077218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S-Cycle supports the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modelling &amp; assessment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 of a technical system’s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1" y="1021405"/>
            <a:ext cx="5661497" cy="5661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2" y="1021404"/>
            <a:ext cx="5479233" cy="54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0" y="1235146"/>
            <a:ext cx="4687272" cy="52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1" y="2363627"/>
            <a:ext cx="4309294" cy="296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6" y="3252608"/>
            <a:ext cx="5322821" cy="1231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S-Cycle model - recap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" y="2597284"/>
            <a:ext cx="2764083" cy="3482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" y="2828613"/>
            <a:ext cx="3930101" cy="20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91" y="1108126"/>
            <a:ext cx="5612712" cy="5612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0655" y="2329543"/>
            <a:ext cx="141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</a:t>
            </a:r>
            <a:endParaRPr lang="en-GB" sz="18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162" y="4884375"/>
            <a:ext cx="103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54827" y="1131144"/>
            <a:ext cx="5566676" cy="556667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>
            <a:off x="2496457" y="1597659"/>
            <a:ext cx="4211946" cy="4470398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16200000">
            <a:off x="2400711" y="1461175"/>
            <a:ext cx="4211946" cy="4470398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5400000">
            <a:off x="2355147" y="1726885"/>
            <a:ext cx="4211946" cy="4470398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0800000">
            <a:off x="2271486" y="1604916"/>
            <a:ext cx="4211946" cy="4470398"/>
          </a:xfrm>
          <a:prstGeom prst="arc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4" y="944880"/>
            <a:ext cx="7043766" cy="5775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60648"/>
            <a:ext cx="689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S-Cycle Performance Improvement Process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0979" y="5497547"/>
            <a:ext cx="170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assessment &amp; analysis</a:t>
            </a:r>
            <a:endParaRPr lang="en-GB" sz="18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4735" y="1695965"/>
            <a:ext cx="111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7" grpId="0" animBg="1"/>
      <p:bldP spid="7" grpId="1" animBg="1"/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S-Cycle case studies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06" y="1913641"/>
            <a:ext cx="88140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S-Cycle model applied to model and interpret the behaviour of the chilled water (CW) system on a ship (case study 1).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of system behaviour used as a basis to (case study 2):</a:t>
            </a:r>
          </a:p>
          <a:p>
            <a:pPr marL="990600" indent="-274638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identify sustainability goals and metrics for the CW plant sub-system </a:t>
            </a:r>
          </a:p>
          <a:p>
            <a:pPr marL="990600" indent="-274638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 quantitative model to estimate CW plant performance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CW plant sustainability performance evaluated, and potential areas for improvement identified.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Steps 1 – 4 of the S-Cycle Performance Improvement Process (modelling &amp; assessment/analysis.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Focused on a portion of the operation phase of the life cycle – ship operational at sea.</a:t>
            </a:r>
          </a:p>
        </p:txBody>
      </p:sp>
    </p:spTree>
    <p:extLst>
      <p:ext uri="{BB962C8B-B14F-4D97-AF65-F5344CB8AC3E}">
        <p14:creationId xmlns:p14="http://schemas.microsoft.com/office/powerpoint/2010/main" val="12671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187" y="2279572"/>
            <a:ext cx="3197359" cy="2581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255" y="3332028"/>
            <a:ext cx="1227222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9167" y="3183934"/>
            <a:ext cx="1734097" cy="6001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100" b="1">
                <a:latin typeface="Tahoma" pitchFamily="34" charset="0"/>
                <a:ea typeface="Tahoma" pitchFamily="34" charset="0"/>
                <a:cs typeface="Tahoma" pitchFamily="34" charset="0"/>
              </a:rPr>
              <a:t>Remove waste heat from equipment aboard the 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4361" y="2474948"/>
            <a:ext cx="1058779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40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776" y="2950796"/>
            <a:ext cx="779358" cy="307766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GB" sz="1400">
                <a:latin typeface="Tahoma" pitchFamily="34" charset="0"/>
                <a:ea typeface="Tahoma" pitchFamily="34" charset="0"/>
                <a:cs typeface="Tahoma" pitchFamily="34" charset="0"/>
              </a:rPr>
              <a:t>outputs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733" y="2942032"/>
            <a:ext cx="767478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40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3542" y="4124722"/>
            <a:ext cx="1305128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40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8725" y="1633251"/>
            <a:ext cx="1530146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CW system activity: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546" y="5711609"/>
            <a:ext cx="2492553" cy="73865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IDEF0 language applied to decompose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activity/sub-activity relationships.</a:t>
            </a:r>
            <a:endParaRPr lang="en-GB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22037" y="1239596"/>
            <a:ext cx="4634336" cy="4634336"/>
          </a:xfrm>
          <a:prstGeom prst="ellipse">
            <a:avLst/>
          </a:prstGeom>
          <a:noFill/>
          <a:ln>
            <a:solidFill>
              <a:srgbClr val="2B6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202840" y="4958500"/>
            <a:ext cx="571341" cy="695540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22038" y="3244391"/>
            <a:ext cx="1110792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materials &amp;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4019" y="4844362"/>
            <a:ext cx="1743960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200" b="1">
                <a:latin typeface="Tahoma" pitchFamily="34" charset="0"/>
                <a:ea typeface="Tahoma" pitchFamily="34" charset="0"/>
                <a:cs typeface="Tahoma" pitchFamily="34" charset="0"/>
              </a:rPr>
              <a:t>CW system equip., human operators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260648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Modelling behaviour – IDEF0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4" grpId="0"/>
      <p:bldP spid="14" grpId="1"/>
      <p:bldP spid="15" grpId="0" animBg="1"/>
      <p:bldP spid="16" grpId="0" animBg="1"/>
      <p:bldP spid="21" grpId="0"/>
      <p:bldP spid="21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4181" r="3196" b="7213"/>
          <a:stretch/>
        </p:blipFill>
        <p:spPr>
          <a:xfrm>
            <a:off x="348792" y="509047"/>
            <a:ext cx="8502977" cy="5646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3164" y="1"/>
            <a:ext cx="1404593" cy="50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2394" y="2639505"/>
            <a:ext cx="828149" cy="33855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>
                <a:latin typeface="Gisha" pitchFamily="34" charset="-79"/>
                <a:cs typeface="Gisha" pitchFamily="34" charset="-79"/>
              </a:rPr>
              <a:t>Inputs</a:t>
            </a:r>
            <a:endParaRPr lang="en-GB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36" y="4150513"/>
            <a:ext cx="1418502" cy="33855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>
                <a:latin typeface="Gisha" pitchFamily="34" charset="-79"/>
                <a:cs typeface="Gisha" pitchFamily="34" charset="-79"/>
              </a:rPr>
              <a:t>Mechanisms</a:t>
            </a:r>
            <a:endParaRPr lang="en-GB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1394" y="584402"/>
            <a:ext cx="2430584" cy="584775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>
                <a:latin typeface="Gisha" pitchFamily="34" charset="-79"/>
                <a:cs typeface="Gisha" pitchFamily="34" charset="-79"/>
              </a:rPr>
              <a:t>Controls (conditions that govern the outputs)</a:t>
            </a:r>
            <a:endParaRPr lang="en-GB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638" y="1723863"/>
            <a:ext cx="989812" cy="33855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>
                <a:latin typeface="Gisha" pitchFamily="34" charset="-79"/>
                <a:cs typeface="Gisha" pitchFamily="34" charset="-79"/>
              </a:rPr>
              <a:t>Outputs</a:t>
            </a:r>
            <a:endParaRPr lang="en-GB" sz="1600" b="1" dirty="0"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0" y="2165808"/>
            <a:ext cx="2228850" cy="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0" y="2318208"/>
            <a:ext cx="2228850" cy="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525" y="2462988"/>
            <a:ext cx="2228850" cy="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3201" y="2527300"/>
            <a:ext cx="0" cy="394335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67402" y="2527300"/>
            <a:ext cx="0" cy="394335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43401" y="2527300"/>
            <a:ext cx="0" cy="394335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4851" y="2530108"/>
            <a:ext cx="0" cy="394335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01394" y="2317422"/>
            <a:ext cx="4432660" cy="0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11827" y="242600"/>
            <a:ext cx="0" cy="1853155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2817" y="242599"/>
            <a:ext cx="0" cy="1853155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4851" y="1635125"/>
            <a:ext cx="0" cy="460628"/>
          </a:xfrm>
          <a:prstGeom prst="straightConnector1">
            <a:avLst/>
          </a:prstGeom>
          <a:ln w="28575">
            <a:solidFill>
              <a:srgbClr val="2B67A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28850" y="2095754"/>
            <a:ext cx="672544" cy="434355"/>
          </a:xfrm>
          <a:prstGeom prst="rect">
            <a:avLst/>
          </a:prstGeom>
          <a:noFill/>
          <a:ln>
            <a:solidFill>
              <a:srgbClr val="2B6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114425" y="1655914"/>
            <a:ext cx="989812" cy="33855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>
                <a:latin typeface="Gisha" pitchFamily="34" charset="-79"/>
                <a:cs typeface="Gisha" pitchFamily="34" charset="-79"/>
              </a:rPr>
              <a:t>Activity</a:t>
            </a:r>
            <a:endParaRPr lang="en-GB" sz="1600" b="1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3543" y="863203"/>
            <a:ext cx="1432873" cy="338544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1600" smtClean="0">
                <a:latin typeface="Gisha" pitchFamily="34" charset="-79"/>
                <a:cs typeface="Gisha" pitchFamily="34" charset="-79"/>
              </a:rPr>
              <a:t>Sub-activities</a:t>
            </a:r>
            <a:endParaRPr lang="en-GB" sz="1600" dirty="0"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649692" y="952107"/>
            <a:ext cx="5317846" cy="226245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54285" y="1055803"/>
            <a:ext cx="3913253" cy="1093509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89198" y="1201747"/>
            <a:ext cx="2678340" cy="1729990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78632" y="1300900"/>
            <a:ext cx="1234911" cy="2677212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11506" y="1319754"/>
            <a:ext cx="150829" cy="3648173"/>
          </a:xfrm>
          <a:prstGeom prst="straightConnector1">
            <a:avLst/>
          </a:prstGeom>
          <a:ln w="28575">
            <a:solidFill>
              <a:srgbClr val="2B67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9562" y="1300900"/>
            <a:ext cx="34734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03012" y="1300900"/>
            <a:ext cx="0" cy="289486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03012" y="4195763"/>
            <a:ext cx="32896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1038" y="3405188"/>
            <a:ext cx="51197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4498975"/>
            <a:ext cx="49053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10338" y="4498975"/>
            <a:ext cx="0" cy="71596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10338" y="5214938"/>
            <a:ext cx="457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61504" y="2516399"/>
            <a:ext cx="1377434" cy="584765"/>
          </a:xfrm>
          <a:prstGeom prst="rect">
            <a:avLst/>
          </a:prstGeom>
          <a:solidFill>
            <a:srgbClr val="D7E5F5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 smtClean="0">
                <a:latin typeface="Gisha" pitchFamily="34" charset="-79"/>
                <a:cs typeface="Gisha" pitchFamily="34" charset="-79"/>
              </a:rPr>
              <a:t>Coupling relationships</a:t>
            </a:r>
            <a:endParaRPr lang="en-GB" sz="1600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96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Interpreting behaviour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/>
        </p:blipFill>
        <p:spPr>
          <a:xfrm>
            <a:off x="1" y="1788970"/>
            <a:ext cx="9131958" cy="39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03254" y="1850176"/>
            <a:ext cx="2771250" cy="1077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 b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R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esource </a:t>
            </a:r>
            <a:r>
              <a:rPr lang="en-GB" sz="1600" b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stocks</a:t>
            </a:r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the sea &amp; atmosphere (natural), and stocks on board the ship (man-made)…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20111" y="2154613"/>
            <a:ext cx="4075469" cy="4043927"/>
            <a:chOff x="6048156" y="3016458"/>
            <a:chExt cx="5705656" cy="56614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15" y="3016459"/>
              <a:ext cx="5661497" cy="56614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156" y="3016458"/>
              <a:ext cx="5479233" cy="54863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864" y="3230200"/>
              <a:ext cx="4687272" cy="52172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15" y="4358681"/>
              <a:ext cx="4309294" cy="29616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670" y="5247662"/>
              <a:ext cx="5322821" cy="12317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053" y="4592338"/>
              <a:ext cx="2764083" cy="34825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753" y="4823667"/>
              <a:ext cx="3930101" cy="209358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04583" y="3535770"/>
            <a:ext cx="2541123" cy="830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The S-Cycle was applied to </a:t>
            </a:r>
            <a:r>
              <a:rPr lang="en-G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each activity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the CW system model…</a:t>
            </a:r>
            <a:endParaRPr lang="en-GB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84425" y="3647288"/>
            <a:ext cx="998001" cy="9980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95387" y="5131619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92672" y="4244717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84870" y="4728912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936640" y="3794820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09909" y="4627450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635113" y="4426535"/>
            <a:ext cx="403231" cy="40323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4463" y="2239965"/>
            <a:ext cx="535263" cy="31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73658" y="2301822"/>
            <a:ext cx="929937" cy="25390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050" b="1">
                <a:latin typeface="Tahoma" pitchFamily="34" charset="0"/>
                <a:ea typeface="Tahoma" pitchFamily="34" charset="0"/>
                <a:cs typeface="Tahoma" pitchFamily="34" charset="0"/>
              </a:rPr>
              <a:t>ship at sea</a:t>
            </a:r>
          </a:p>
        </p:txBody>
      </p:sp>
      <p:sp>
        <p:nvSpPr>
          <p:cNvPr id="46" name="Oval 45"/>
          <p:cNvSpPr/>
          <p:nvPr/>
        </p:nvSpPr>
        <p:spPr>
          <a:xfrm>
            <a:off x="7151734" y="1938937"/>
            <a:ext cx="1287508" cy="7061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301886" y="2816650"/>
            <a:ext cx="1123580" cy="26416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9735" y="2351850"/>
            <a:ext cx="2771250" cy="584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…i.e. the </a:t>
            </a:r>
            <a:r>
              <a:rPr lang="en-GB" sz="1600" b="1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stocks available whilst the ship is at sea</a:t>
            </a:r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44362" y="5550874"/>
            <a:ext cx="1287508" cy="7061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98372" y="2357849"/>
            <a:ext cx="3785432" cy="28305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19842" y="3280242"/>
            <a:ext cx="2519495" cy="156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…to classify </a:t>
            </a:r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</a:rPr>
              <a:t>the inputs, outputs &amp; mechanisms as </a:t>
            </a:r>
            <a:r>
              <a:rPr lang="en-GB" sz="1600" b="1">
                <a:latin typeface="Tahoma" pitchFamily="34" charset="0"/>
                <a:ea typeface="Tahoma" pitchFamily="34" charset="0"/>
                <a:cs typeface="Tahoma" pitchFamily="34" charset="0"/>
              </a:rPr>
              <a:t>renewable, non-renewable &amp; intended resources</a:t>
            </a:r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b="1">
                <a:latin typeface="Tahoma" pitchFamily="34" charset="0"/>
                <a:ea typeface="Tahoma" pitchFamily="34" charset="0"/>
                <a:cs typeface="Tahoma" pitchFamily="34" charset="0"/>
              </a:rPr>
              <a:t>intended outputs</a:t>
            </a:r>
            <a:r>
              <a:rPr lang="en-GB" sz="160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G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waste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520" y="260648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Interpreting behaviour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3155" y="4015820"/>
            <a:ext cx="697583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887214" y="3943657"/>
            <a:ext cx="956646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05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Remove waste heat</a:t>
            </a:r>
            <a:endParaRPr lang="en-GB" sz="105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6" grpId="1" animBg="1"/>
      <p:bldP spid="52" grpId="0" animBg="1"/>
      <p:bldP spid="52" grpId="1" animBg="1"/>
      <p:bldP spid="54" grpId="0" animBg="1"/>
      <p:bldP spid="54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82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71" y="2392438"/>
            <a:ext cx="8234363" cy="230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Definitions and applications of sustainability.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endParaRPr lang="en-GB" sz="1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 to the S-Cycle model.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1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studies undertaken to test/demonstrate the model.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3"/>
            </a:pPr>
            <a:endParaRPr lang="en-GB" sz="18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GB" sz="180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uestions.</a:t>
            </a:r>
            <a:endParaRPr lang="en-GB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73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Interpreting behaviour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00369"/>
              </p:ext>
            </p:extLst>
          </p:nvPr>
        </p:nvGraphicFramePr>
        <p:xfrm>
          <a:off x="777371" y="1608566"/>
          <a:ext cx="7551549" cy="4754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0509"/>
                <a:gridCol w="1248495"/>
                <a:gridCol w="1050509"/>
                <a:gridCol w="1050509"/>
                <a:gridCol w="1050509"/>
                <a:gridCol w="1050509"/>
                <a:gridCol w="1050509"/>
              </a:tblGrid>
              <a:tr h="236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IDEF0</a:t>
                      </a:r>
                      <a:r>
                        <a:rPr lang="en-GB" sz="800" b="1" baseline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GB" sz="800" b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Diagram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Activity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Renewable resources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Non-renewable resources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Intended resources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Intended outputs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Waste</a:t>
                      </a:r>
                      <a:endParaRPr lang="en-GB" sz="9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Absorb waste heat from users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supply temp. (I</a:t>
                      </a:r>
                      <a:r>
                        <a:rPr lang="en-GB" sz="800" baseline="30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users/CWS heat exchange mechs. (M</a:t>
                      </a:r>
                      <a:r>
                        <a:rPr lang="en-GB" sz="800" baseline="30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return temp. (O</a:t>
                      </a:r>
                      <a:r>
                        <a:rPr lang="en-GB" sz="800" baseline="30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Control &amp; configure CWS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Electricity to CWS control sys.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Human control interface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Informational </a:t>
                      </a: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</a:t>
                      </a: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excluded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Humans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Local control mechs.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CWS control sys.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Controllable CWP equip.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Controllable CW circ. sys. equip.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82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Accumulate &amp; store cooling medium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H-tank equip.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Flow of water between H-tanks &amp; CW circ. sys.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Water for storage in H-tanks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4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Circulate cooling medium in CWS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return temp.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circ. sys. equip.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return temp.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Air from vacuum degassers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Electricity to CW circ. sys. equip.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Water losses from CW circ. sys.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 losses in CW circ. sys.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A0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Chill cooling medium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return temp.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CWP equip.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-----------------------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CW flow &amp; supply temp.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Refrig. losses from CWP equip.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Electricity to CWP equip.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 losses in CWP equip.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Oil in compressors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SW flow &amp; reject temp.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SW flow &amp; supply temp.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Refrig. in CWPs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4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A511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Compress flow of refrigerant from evaporator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Flow of refrig. in suction line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Compressor &amp; oil circuit (M)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Oil re-injected to compressor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Flow of refrig. from compressor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 losses in compressor (O)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Electricity to compressor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Oil in CWP 1 compressor (I)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190" marR="5319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856786"/>
            <a:ext cx="687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Excerpt from interpretation…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79" y="1809947"/>
            <a:ext cx="85218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operation phase </a:t>
            </a: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direct inputs and outputs only</a:t>
            </a:r>
            <a:endParaRPr lang="en-GB" sz="17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GB" sz="17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majority of material and energetic inputs interpreted as renewable since replenishable at sea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GB" sz="17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majority of physical equipment comprising the system interpreted as non-renewable since not fully replenishable at sea (partially owing to spares)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GB" sz="17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a single example of intended resources identified, i.e. oil re-injected to compressor crankcase inside CW plants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GB" sz="17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waste – mainly due to material leaks (e.g. refrigerant and water), and energy losses (e.g. heat and vibration)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GB" sz="17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identified an additional type of input not included in the first version of the model – </a:t>
            </a:r>
            <a:r>
              <a:rPr lang="en-GB" sz="17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contaminants</a:t>
            </a:r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, inputs detrimental to sustained production of intended output</a:t>
            </a:r>
            <a:endParaRPr lang="en-GB" sz="17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55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Identifying sustainability goals &amp; metrics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19" y="856786"/>
            <a:ext cx="724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Masters project focusing on performance of CW plant sub-system during design process…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18831" r="11895" b="41993"/>
          <a:stretch/>
        </p:blipFill>
        <p:spPr>
          <a:xfrm>
            <a:off x="1545995" y="1564849"/>
            <a:ext cx="5873329" cy="46756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9092" y="2555875"/>
            <a:ext cx="4706752" cy="91884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49091" y="4089133"/>
            <a:ext cx="4706753" cy="68499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49092" y="4790174"/>
            <a:ext cx="4698732" cy="1369994"/>
          </a:xfrm>
          <a:prstGeom prst="rect">
            <a:avLst/>
          </a:prstGeom>
          <a:solidFill>
            <a:srgbClr val="D7E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47488" y="3503596"/>
            <a:ext cx="4708356" cy="567889"/>
          </a:xfrm>
          <a:prstGeom prst="rect">
            <a:avLst/>
          </a:prstGeom>
          <a:solidFill>
            <a:srgbClr val="D7E5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25731" y="2720477"/>
            <a:ext cx="3535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Minimise of use resources that are harmful to the environment</a:t>
            </a:r>
            <a:endParaRPr lang="en-GB" sz="17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3763" y="4112931"/>
            <a:ext cx="4883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Minimise cost of intended output (sustainable business/sustainable development goal)</a:t>
            </a:r>
            <a:endParaRPr lang="en-GB" sz="17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862" y="5279192"/>
            <a:ext cx="317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Minimise production of waste</a:t>
            </a:r>
            <a:endParaRPr lang="en-GB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448" y="3596424"/>
            <a:ext cx="336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Maximise intended resources?</a:t>
            </a:r>
            <a:endParaRPr lang="en-GB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/>
      <p:bldP spid="8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92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Assessing sustainability performance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15120" r="19865" b="12302"/>
          <a:stretch/>
        </p:blipFill>
        <p:spPr>
          <a:xfrm rot="5400000">
            <a:off x="2487626" y="95317"/>
            <a:ext cx="4232637" cy="8038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828930"/>
            <a:ext cx="674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Metrics and measures defined to assess system performance against each goal…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6315" y="1475261"/>
            <a:ext cx="464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Test data, data from quantitative model, and benchmarking used to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evaluate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 metrics &amp; measures…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7221" y="2111604"/>
            <a:ext cx="2931736" cy="404409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78282" y="6232690"/>
            <a:ext cx="598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…metric values </a:t>
            </a:r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analysed</a:t>
            </a:r>
            <a:r>
              <a:rPr lang="en-GB" sz="1400" smtClean="0">
                <a:latin typeface="Tahoma" pitchFamily="34" charset="0"/>
                <a:ea typeface="Tahoma" pitchFamily="34" charset="0"/>
                <a:cs typeface="Tahoma" pitchFamily="34" charset="0"/>
              </a:rPr>
              <a:t> to identify areas for improvement (primarily reduction in diesel consumption associated with electrical input).</a:t>
            </a:r>
          </a:p>
        </p:txBody>
      </p:sp>
    </p:spTree>
    <p:extLst>
      <p:ext uri="{BB962C8B-B14F-4D97-AF65-F5344CB8AC3E}">
        <p14:creationId xmlns:p14="http://schemas.microsoft.com/office/powerpoint/2010/main" val="29948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400175"/>
            <a:ext cx="3276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1" y="1512935"/>
            <a:ext cx="7467872" cy="499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sustainability?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5546" y="1508289"/>
            <a:ext cx="7447176" cy="4977352"/>
          </a:xfrm>
          <a:prstGeom prst="ellips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2B6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09567" y="2347275"/>
            <a:ext cx="5835192" cy="3714160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34118" y="3272588"/>
            <a:ext cx="4487473" cy="2425567"/>
          </a:xfrm>
          <a:prstGeom prst="ellipse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38100">
            <a:solidFill>
              <a:srgbClr val="2B6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15865" y="3821229"/>
            <a:ext cx="3522847" cy="1617046"/>
          </a:xfrm>
          <a:prstGeom prst="ellips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84223" y="961534"/>
            <a:ext cx="143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 development</a:t>
            </a:r>
            <a:endParaRPr lang="en-GB" sz="14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7683" y="1845751"/>
            <a:ext cx="254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 consumption &amp; production</a:t>
            </a:r>
            <a:endParaRPr lang="en-GB" sz="1400" b="1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298" y="2788730"/>
            <a:ext cx="240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 business/ corporate sustainability</a:t>
            </a:r>
            <a:endParaRPr lang="en-GB" sz="12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6988" y="3384189"/>
            <a:ext cx="214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 product development</a:t>
            </a:r>
            <a:endParaRPr lang="en-GB" sz="1200" b="1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971" y="3374796"/>
            <a:ext cx="58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 technical systems?</a:t>
            </a:r>
            <a:endParaRPr lang="en-GB" sz="2800" b="1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5" grpId="0"/>
      <p:bldP spid="5" grpId="1"/>
      <p:bldP spid="7" grpId="0"/>
      <p:bldP spid="7" grpId="1"/>
      <p:bldP spid="9" grpId="0"/>
      <p:bldP spid="9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418066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ability to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maintained by something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sustainability?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345445"/>
            <a:ext cx="265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ability to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sustain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2316882"/>
            <a:ext cx="282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ability to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continue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3284984"/>
            <a:ext cx="413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ability to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maintain something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6016" y="1273437"/>
            <a:ext cx="2585041" cy="513348"/>
            <a:chOff x="2774163" y="1484784"/>
            <a:chExt cx="2585041" cy="513348"/>
          </a:xfrm>
        </p:grpSpPr>
        <p:sp>
          <p:nvSpPr>
            <p:cNvPr id="12" name="TextBox 11"/>
            <p:cNvSpPr txBox="1"/>
            <p:nvPr/>
          </p:nvSpPr>
          <p:spPr>
            <a:xfrm>
              <a:off x="3146995" y="1556792"/>
              <a:ext cx="2212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rgbClr val="2B67A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literal interpretation</a:t>
              </a:r>
              <a:endParaRPr lang="en-GB" sz="1800" dirty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2774163" y="1484784"/>
              <a:ext cx="360040" cy="513348"/>
            </a:xfrm>
            <a:prstGeom prst="rightBrace">
              <a:avLst/>
            </a:prstGeom>
            <a:ln w="19050">
              <a:solidFill>
                <a:srgbClr val="2B67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6016" y="1984410"/>
            <a:ext cx="2013025" cy="1300574"/>
            <a:chOff x="4716016" y="1984410"/>
            <a:chExt cx="2013025" cy="1300574"/>
          </a:xfrm>
        </p:grpSpPr>
        <p:sp>
          <p:nvSpPr>
            <p:cNvPr id="15" name="Right Brace 14"/>
            <p:cNvSpPr/>
            <p:nvPr/>
          </p:nvSpPr>
          <p:spPr>
            <a:xfrm>
              <a:off x="4716016" y="1984410"/>
              <a:ext cx="372832" cy="1300574"/>
            </a:xfrm>
            <a:prstGeom prst="rightBrace">
              <a:avLst/>
            </a:prstGeom>
            <a:ln w="19050">
              <a:solidFill>
                <a:srgbClr val="2B67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88848" y="2450031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rgbClr val="2B67A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closely related</a:t>
              </a:r>
              <a:endParaRPr lang="en-GB" sz="1800" dirty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1522" y="4180669"/>
            <a:ext cx="337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sustainability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2" y="4717824"/>
            <a:ext cx="389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 meets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sustainability performance criteria</a:t>
            </a:r>
            <a:endParaRPr lang="en-GB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550817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ability to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maintain something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with respect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to these </a:t>
            </a:r>
            <a:r>
              <a:rPr lang="en-GB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criteria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16016" y="4180669"/>
            <a:ext cx="3551291" cy="2250832"/>
            <a:chOff x="4716016" y="3469650"/>
            <a:chExt cx="3551291" cy="2250832"/>
          </a:xfrm>
        </p:grpSpPr>
        <p:sp>
          <p:nvSpPr>
            <p:cNvPr id="23" name="Right Brace 22"/>
            <p:cNvSpPr/>
            <p:nvPr/>
          </p:nvSpPr>
          <p:spPr>
            <a:xfrm>
              <a:off x="4716016" y="3469650"/>
              <a:ext cx="372832" cy="2250832"/>
            </a:xfrm>
            <a:prstGeom prst="rightBrace">
              <a:avLst/>
            </a:prstGeom>
            <a:ln w="19050">
              <a:solidFill>
                <a:srgbClr val="2B67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8848" y="4403891"/>
              <a:ext cx="3178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solidFill>
                    <a:srgbClr val="2B67A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our research</a:t>
              </a:r>
              <a:endParaRPr lang="en-GB" sz="1800" dirty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6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-0.064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-0.1412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-0.2092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9" grpId="0"/>
      <p:bldP spid="9" grpId="1"/>
      <p:bldP spid="10" grpId="0"/>
      <p:bldP spid="10" grpId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6371" y="3033532"/>
            <a:ext cx="1954934" cy="3650071"/>
            <a:chOff x="2206371" y="3033532"/>
            <a:chExt cx="1954934" cy="3650071"/>
          </a:xfrm>
        </p:grpSpPr>
        <p:sp>
          <p:nvSpPr>
            <p:cNvPr id="48" name="Rectangle 47"/>
            <p:cNvSpPr/>
            <p:nvPr/>
          </p:nvSpPr>
          <p:spPr>
            <a:xfrm>
              <a:off x="2206371" y="3033532"/>
              <a:ext cx="1954934" cy="3650071"/>
            </a:xfrm>
            <a:prstGeom prst="rect">
              <a:avLst/>
            </a:prstGeom>
            <a:solidFill>
              <a:srgbClr val="94B8E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7133" y="5500359"/>
              <a:ext cx="14572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smtClean="0">
                  <a:latin typeface="Arial" pitchFamily="34" charset="0"/>
                  <a:cs typeface="Arial" pitchFamily="34" charset="0"/>
                </a:rPr>
                <a:t>Research in DMEM at the University of Strathclyde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6768" y="1895636"/>
            <a:ext cx="8919727" cy="936104"/>
            <a:chOff x="116768" y="1895636"/>
            <a:chExt cx="8919727" cy="936104"/>
          </a:xfrm>
        </p:grpSpPr>
        <p:sp>
          <p:nvSpPr>
            <p:cNvPr id="40" name="TextBox 39"/>
            <p:cNvSpPr txBox="1"/>
            <p:nvPr/>
          </p:nvSpPr>
          <p:spPr>
            <a:xfrm>
              <a:off x="700626" y="2132856"/>
              <a:ext cx="4966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>
                  <a:latin typeface="Arial" pitchFamily="34" charset="0"/>
                  <a:cs typeface="Arial" pitchFamily="34" charset="0"/>
                </a:rPr>
                <a:t>sustainability in engineering design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20860" y="217902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Arial" pitchFamily="34" charset="0"/>
                  <a:cs typeface="Arial" pitchFamily="34" charset="0"/>
                </a:rPr>
                <a:t>focus area</a:t>
              </a:r>
              <a:endParaRPr lang="en-GB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6768" y="1895636"/>
              <a:ext cx="8919727" cy="936104"/>
            </a:xfrm>
            <a:prstGeom prst="rect">
              <a:avLst/>
            </a:prstGeom>
            <a:noFill/>
            <a:ln w="12700">
              <a:solidFill>
                <a:srgbClr val="0078A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664" y="3143193"/>
            <a:ext cx="8919727" cy="936104"/>
            <a:chOff x="102664" y="3143193"/>
            <a:chExt cx="8919727" cy="936104"/>
          </a:xfrm>
        </p:grpSpPr>
        <p:sp>
          <p:nvSpPr>
            <p:cNvPr id="50" name="TextBox 49"/>
            <p:cNvSpPr txBox="1"/>
            <p:nvPr/>
          </p:nvSpPr>
          <p:spPr>
            <a:xfrm>
              <a:off x="6876256" y="3426579"/>
              <a:ext cx="2144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latin typeface="Arial" pitchFamily="34" charset="0"/>
                  <a:cs typeface="Arial" pitchFamily="34" charset="0"/>
                </a:rPr>
                <a:t>different domains</a:t>
              </a:r>
              <a:endParaRPr lang="en-GB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2664" y="3143193"/>
              <a:ext cx="8919727" cy="936104"/>
            </a:xfrm>
            <a:prstGeom prst="rect">
              <a:avLst/>
            </a:prstGeom>
            <a:noFill/>
            <a:ln w="12700">
              <a:solidFill>
                <a:srgbClr val="0078A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6768" y="4441707"/>
            <a:ext cx="8919727" cy="936104"/>
            <a:chOff x="116768" y="4441707"/>
            <a:chExt cx="8919727" cy="936104"/>
          </a:xfrm>
        </p:grpSpPr>
        <p:sp>
          <p:nvSpPr>
            <p:cNvPr id="51" name="TextBox 50"/>
            <p:cNvSpPr txBox="1"/>
            <p:nvPr/>
          </p:nvSpPr>
          <p:spPr>
            <a:xfrm>
              <a:off x="6876255" y="4571203"/>
              <a:ext cx="21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smtClean="0">
                  <a:latin typeface="Arial" pitchFamily="34" charset="0"/>
                  <a:cs typeface="Arial" pitchFamily="34" charset="0"/>
                </a:rPr>
                <a:t>different targets to be maintained</a:t>
              </a:r>
              <a:endParaRPr lang="en-GB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6768" y="4441707"/>
              <a:ext cx="8919727" cy="936104"/>
            </a:xfrm>
            <a:prstGeom prst="rect">
              <a:avLst/>
            </a:prstGeom>
            <a:noFill/>
            <a:ln w="12700">
              <a:solidFill>
                <a:srgbClr val="0078A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32940" y="2594521"/>
            <a:ext cx="1595119" cy="1309112"/>
            <a:chOff x="2332940" y="2594521"/>
            <a:chExt cx="1595119" cy="1309112"/>
          </a:xfrm>
        </p:grpSpPr>
        <p:sp>
          <p:nvSpPr>
            <p:cNvPr id="43" name="TextBox 42"/>
            <p:cNvSpPr txBox="1"/>
            <p:nvPr/>
          </p:nvSpPr>
          <p:spPr>
            <a:xfrm>
              <a:off x="2332940" y="3257302"/>
              <a:ext cx="1595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sustainable engineering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130499" y="2594521"/>
              <a:ext cx="0" cy="76247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141056" y="2594521"/>
            <a:ext cx="3375160" cy="1309112"/>
            <a:chOff x="3141056" y="2594521"/>
            <a:chExt cx="3375160" cy="1309112"/>
          </a:xfrm>
        </p:grpSpPr>
        <p:sp>
          <p:nvSpPr>
            <p:cNvPr id="44" name="TextBox 43"/>
            <p:cNvSpPr txBox="1"/>
            <p:nvPr/>
          </p:nvSpPr>
          <p:spPr>
            <a:xfrm>
              <a:off x="4319779" y="3257302"/>
              <a:ext cx="2196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sustainability of consumerism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141056" y="2594521"/>
              <a:ext cx="2040498" cy="66278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49070" y="2536863"/>
            <a:ext cx="2828109" cy="1366770"/>
            <a:chOff x="349070" y="2536863"/>
            <a:chExt cx="2828109" cy="1366770"/>
          </a:xfrm>
        </p:grpSpPr>
        <p:sp>
          <p:nvSpPr>
            <p:cNvPr id="42" name="TextBox 41"/>
            <p:cNvSpPr txBox="1"/>
            <p:nvPr/>
          </p:nvSpPr>
          <p:spPr>
            <a:xfrm>
              <a:off x="349070" y="3257302"/>
              <a:ext cx="1452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sustainable design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Arrow Connector 58"/>
            <p:cNvCxnSpPr>
              <a:endCxn id="42" idx="0"/>
            </p:cNvCxnSpPr>
            <p:nvPr/>
          </p:nvCxnSpPr>
          <p:spPr>
            <a:xfrm flipH="1">
              <a:off x="1075510" y="2594521"/>
              <a:ext cx="2040498" cy="662781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3083818" y="2536863"/>
              <a:ext cx="93361" cy="933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9510" y="3918508"/>
            <a:ext cx="2153429" cy="1329806"/>
            <a:chOff x="179510" y="3918508"/>
            <a:chExt cx="2153429" cy="1329806"/>
          </a:xfrm>
        </p:grpSpPr>
        <p:sp>
          <p:nvSpPr>
            <p:cNvPr id="45" name="TextBox 44"/>
            <p:cNvSpPr txBox="1"/>
            <p:nvPr/>
          </p:nvSpPr>
          <p:spPr>
            <a:xfrm>
              <a:off x="179510" y="4601983"/>
              <a:ext cx="2153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design activity &amp; design output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827584" y="3965188"/>
              <a:ext cx="1" cy="63679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780904" y="3918508"/>
              <a:ext cx="93361" cy="933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42624" y="3903633"/>
            <a:ext cx="1869109" cy="1344681"/>
            <a:chOff x="2242624" y="3903633"/>
            <a:chExt cx="1869109" cy="1344681"/>
          </a:xfrm>
        </p:grpSpPr>
        <p:sp>
          <p:nvSpPr>
            <p:cNvPr id="46" name="TextBox 45"/>
            <p:cNvSpPr txBox="1"/>
            <p:nvPr/>
          </p:nvSpPr>
          <p:spPr>
            <a:xfrm>
              <a:off x="2242624" y="4601983"/>
              <a:ext cx="1869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latin typeface="Arial" pitchFamily="34" charset="0"/>
                  <a:cs typeface="Arial" pitchFamily="34" charset="0"/>
                </a:rPr>
                <a:t>system function/ system output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3116809" y="3965189"/>
              <a:ext cx="1" cy="69834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3083817" y="3903633"/>
              <a:ext cx="93361" cy="933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68312" y="3916012"/>
            <a:ext cx="1043492" cy="1332300"/>
            <a:chOff x="4768312" y="3916012"/>
            <a:chExt cx="1043492" cy="1332300"/>
          </a:xfrm>
        </p:grpSpPr>
        <p:sp>
          <p:nvSpPr>
            <p:cNvPr id="47" name="TextBox 46"/>
            <p:cNvSpPr txBox="1"/>
            <p:nvPr/>
          </p:nvSpPr>
          <p:spPr>
            <a:xfrm>
              <a:off x="4768312" y="4601981"/>
              <a:ext cx="1043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latin typeface="Arial" pitchFamily="34" charset="0"/>
                  <a:cs typeface="Arial" pitchFamily="34" charset="0"/>
                </a:rPr>
                <a:t>product value</a:t>
              </a:r>
              <a:endParaRPr lang="en-GB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5192642" y="3965189"/>
              <a:ext cx="1" cy="63679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5145961" y="3916012"/>
              <a:ext cx="93361" cy="933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1520" y="260648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Applications </a:t>
            </a:r>
            <a:r>
              <a:rPr lang="en-GB" b="1" dirty="0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sustainability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76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S-Cycle model - overview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44684"/>
            <a:ext cx="8703944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systems exhibit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 for sustainability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8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S-Cycle describes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material and energetic aspects of behaviour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that affect technical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sustainability (i.e. that we should measure)</a:t>
            </a: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generic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applicable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different technical systems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concepts of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form the foundation of the model…</a:t>
            </a:r>
          </a:p>
        </p:txBody>
      </p:sp>
    </p:spTree>
    <p:extLst>
      <p:ext uri="{BB962C8B-B14F-4D97-AF65-F5344CB8AC3E}">
        <p14:creationId xmlns:p14="http://schemas.microsoft.com/office/powerpoint/2010/main" val="26060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931568" y="2899611"/>
            <a:ext cx="2947737" cy="2106342"/>
            <a:chOff x="5931568" y="2899611"/>
            <a:chExt cx="2947737" cy="2106342"/>
          </a:xfrm>
        </p:grpSpPr>
        <p:sp>
          <p:nvSpPr>
            <p:cNvPr id="35" name="Oval 34"/>
            <p:cNvSpPr/>
            <p:nvPr/>
          </p:nvSpPr>
          <p:spPr>
            <a:xfrm>
              <a:off x="5931568" y="2899611"/>
              <a:ext cx="1155031" cy="1155031"/>
            </a:xfrm>
            <a:prstGeom prst="ellipse">
              <a:avLst/>
            </a:prstGeom>
            <a:solidFill>
              <a:srgbClr val="87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5948" y="4174956"/>
              <a:ext cx="2803357" cy="830997"/>
            </a:xfrm>
            <a:prstGeom prst="rect">
              <a:avLst/>
            </a:prstGeom>
            <a:solidFill>
              <a:srgbClr val="D7E5F5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...technical systems produce </a:t>
              </a:r>
              <a:r>
                <a:rPr lang="en-GB" sz="1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waste </a:t>
              </a:r>
              <a:r>
                <a:rPr lang="en-GB" sz="160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(W) as well as their intended output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30539" y="4209138"/>
            <a:ext cx="133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0403" y="3061230"/>
            <a:ext cx="12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compress refrigerant</a:t>
            </a:r>
            <a:endParaRPr lang="en-GB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389" y="3152273"/>
            <a:ext cx="122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32" descr="Wa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780" y="3326010"/>
            <a:ext cx="1776988" cy="1097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660615" y="1896980"/>
            <a:ext cx="2795228" cy="1493359"/>
            <a:chOff x="5660615" y="1896980"/>
            <a:chExt cx="2795228" cy="1493359"/>
          </a:xfrm>
        </p:grpSpPr>
        <p:pic>
          <p:nvPicPr>
            <p:cNvPr id="30" name="Picture 29" descr="Intended yiel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0615" y="2408881"/>
              <a:ext cx="1408179" cy="98145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228347" y="1896980"/>
              <a:ext cx="2227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e.g. flow of refrigerant to a condenser (O)</a:t>
              </a:r>
              <a:endParaRPr lang="en-GB" sz="1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4904" y="3093149"/>
            <a:ext cx="3178506" cy="461665"/>
            <a:chOff x="344904" y="3093149"/>
            <a:chExt cx="3178506" cy="461665"/>
          </a:xfrm>
        </p:grpSpPr>
        <p:pic>
          <p:nvPicPr>
            <p:cNvPr id="26" name="Picture 25" descr="Design resources - passiv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422" y="3326010"/>
              <a:ext cx="1776988" cy="10972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44904" y="3093149"/>
              <a:ext cx="1515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e.g. electricity, refrigerant, oil</a:t>
              </a:r>
              <a:endParaRPr lang="en-GB" sz="1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4" name="Picture 23" descr="Design resources - activ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2818" y="4189501"/>
            <a:ext cx="109728" cy="1776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6060" y="2488009"/>
            <a:ext cx="105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753" y="279710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919" y="2858293"/>
            <a:ext cx="75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2008" y="5085346"/>
            <a:ext cx="2935582" cy="1077218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...use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to produce an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intended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(O) that satisfies the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goal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of the activity</a:t>
            </a: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8189" y="5975311"/>
            <a:ext cx="191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compressor &amp; oil system, human operators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7435" y="1647977"/>
            <a:ext cx="197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pressure &amp; flow rate of refrigerant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43537" y="3148263"/>
            <a:ext cx="11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heat energy (W)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7758" y="3220454"/>
            <a:ext cx="401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358" y="986257"/>
            <a:ext cx="3187706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Provides a way to represent the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behaviour of a technical system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, e.g. a compressor…</a:t>
            </a:r>
            <a:endParaRPr lang="en-GB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30539" y="3726364"/>
            <a:ext cx="1383356" cy="1292569"/>
            <a:chOff x="4630539" y="3726364"/>
            <a:chExt cx="1383356" cy="1292569"/>
          </a:xfrm>
        </p:grpSpPr>
        <p:sp>
          <p:nvSpPr>
            <p:cNvPr id="18" name="Oval 17"/>
            <p:cNvSpPr/>
            <p:nvPr/>
          </p:nvSpPr>
          <p:spPr>
            <a:xfrm>
              <a:off x="4678737" y="3726364"/>
              <a:ext cx="1292569" cy="1292569"/>
            </a:xfrm>
            <a:prstGeom prst="ellipse">
              <a:avLst/>
            </a:prstGeom>
            <a:solidFill>
              <a:srgbClr val="87B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0539" y="4203371"/>
              <a:ext cx="1383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mechanisms</a:t>
              </a:r>
              <a:endParaRPr lang="en-GB" sz="1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 descr="Activ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3320" y="2138169"/>
            <a:ext cx="3197359" cy="25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19" grpId="0" animBg="1"/>
      <p:bldP spid="19" grpId="1" animBg="1"/>
      <p:bldP spid="25" grpId="0"/>
      <p:bldP spid="29" grpId="0"/>
      <p:bldP spid="38" grpId="0"/>
      <p:bldP spid="42" grpId="0"/>
      <p:bldP spid="42" grpId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3711" y="2800834"/>
            <a:ext cx="188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+ indirect inputs of fossil-derived energy for extraction, manufacturing &amp; recycling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0946" y="1565853"/>
            <a:ext cx="261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+ indirect inputs of biomass-derived energy for extraction, manufacturing &amp; recycling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8337" y="5935579"/>
            <a:ext cx="138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non-renewable resources (NR)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62589" y="5975262"/>
            <a:ext cx="16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components produced using renewable energy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5749" y="5317699"/>
            <a:ext cx="146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components produced using fossil fuels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2253" y="5410200"/>
            <a:ext cx="121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renewable resources (R)</a:t>
            </a:r>
            <a:endParaRPr lang="en-GB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6408" y="5431074"/>
            <a:ext cx="141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. human operators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14355" y="5966489"/>
            <a:ext cx="129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obosolete components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1520" y="933395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Across the life cycle:</a:t>
            </a:r>
            <a:endParaRPr lang="en-GB" sz="18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74168" y="4523875"/>
            <a:ext cx="1155031" cy="1155031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 descr="Renewable resource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8" y="4239044"/>
            <a:ext cx="981458" cy="145999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957137" y="2751222"/>
            <a:ext cx="1155031" cy="1155031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Design resources - pass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6422" y="3326010"/>
            <a:ext cx="1776988" cy="109728"/>
          </a:xfrm>
          <a:prstGeom prst="rect">
            <a:avLst/>
          </a:prstGeom>
        </p:spPr>
      </p:pic>
      <p:pic>
        <p:nvPicPr>
          <p:cNvPr id="12" name="Picture 11" descr="Was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2780" y="3326010"/>
            <a:ext cx="1776988" cy="109728"/>
          </a:xfrm>
          <a:prstGeom prst="rect">
            <a:avLst/>
          </a:prstGeom>
        </p:spPr>
      </p:pic>
      <p:pic>
        <p:nvPicPr>
          <p:cNvPr id="13" name="Picture 12" descr="Design resources - activ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2818" y="4189501"/>
            <a:ext cx="109728" cy="1776988"/>
          </a:xfrm>
          <a:prstGeom prst="rect">
            <a:avLst/>
          </a:prstGeom>
        </p:spPr>
      </p:pic>
      <p:pic>
        <p:nvPicPr>
          <p:cNvPr id="14" name="Picture 13" descr="Intended yie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0615" y="2408881"/>
            <a:ext cx="1408179" cy="981458"/>
          </a:xfrm>
          <a:prstGeom prst="rect">
            <a:avLst/>
          </a:prstGeom>
        </p:spPr>
      </p:pic>
      <p:pic>
        <p:nvPicPr>
          <p:cNvPr id="15" name="Picture 14" descr="Renewable resourc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44760" y="2396850"/>
            <a:ext cx="1459995" cy="9814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6413" y="4399545"/>
            <a:ext cx="3284620" cy="584775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...resources may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be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renewable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(R) or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non-renewable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(NR)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5507" y="1900989"/>
            <a:ext cx="120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renewable resources (R)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127" y="3052010"/>
            <a:ext cx="138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non-renewable resources (NR)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305201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of fossil-derived energy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9715" y="1824791"/>
            <a:ext cx="217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of biomass-derived energy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0319" y="1824791"/>
            <a:ext cx="127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55821" y="244241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9684" y="526582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76663" y="342499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(NR)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1947" y="5478379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(NR)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16316" y="1909011"/>
            <a:ext cx="220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flow of refrigerant to a condenser (O)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43537" y="3148263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heat energy (W)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40403" y="3061230"/>
            <a:ext cx="12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compress refrigerant</a:t>
            </a:r>
            <a:endParaRPr lang="en-GB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30539" y="4209138"/>
            <a:ext cx="133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36060" y="2488009"/>
            <a:ext cx="105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09753" y="279710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68919" y="2858293"/>
            <a:ext cx="75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Activit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3320" y="2138169"/>
            <a:ext cx="3197359" cy="2581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33395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 phase:</a:t>
            </a:r>
            <a:endParaRPr lang="en-GB" sz="1800" b="1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43537" y="2780709"/>
            <a:ext cx="144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waste materials &amp; energy from extraction, manufacturing &amp; recycling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0" grpId="0"/>
      <p:bldP spid="23" grpId="0"/>
      <p:bldP spid="23" grpId="1"/>
      <p:bldP spid="23" grpId="2"/>
      <p:bldP spid="69" grpId="0"/>
      <p:bldP spid="28" grpId="0"/>
      <p:bldP spid="22" grpId="0"/>
      <p:bldP spid="22" grpId="1"/>
      <p:bldP spid="22" grpId="2"/>
      <p:bldP spid="29" grpId="0"/>
      <p:bldP spid="29" grpId="1"/>
      <p:bldP spid="63" grpId="0"/>
      <p:bldP spid="63" grpId="1"/>
      <p:bldP spid="64" grpId="0"/>
      <p:bldP spid="64" grpId="1"/>
      <p:bldP spid="17" grpId="0" animBg="1"/>
      <p:bldP spid="18" grpId="0" animBg="1"/>
      <p:bldP spid="19" grpId="0" animBg="1"/>
      <p:bldP spid="19" grpId="1" animBg="1"/>
      <p:bldP spid="20" grpId="0"/>
      <p:bldP spid="20" grpId="1"/>
      <p:bldP spid="20" grpId="2"/>
      <p:bldP spid="21" grpId="0"/>
      <p:bldP spid="21" grpId="1"/>
      <p:bldP spid="21" grpId="2"/>
      <p:bldP spid="30" grpId="0"/>
      <p:bldP spid="30" grpId="1"/>
      <p:bldP spid="31" grpId="0"/>
      <p:bldP spid="31" grpId="1"/>
      <p:bldP spid="36" grpId="0"/>
      <p:bldP spid="46" grpId="0"/>
      <p:bldP spid="47" grpId="0"/>
      <p:bldP spid="48" grpId="0"/>
      <p:bldP spid="49" grpId="0"/>
      <p:bldP spid="65" grpId="0"/>
      <p:bldP spid="4" grpId="0"/>
      <p:bldP spid="4" grpId="1"/>
      <p:bldP spid="4" grpId="2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451681" y="2872436"/>
            <a:ext cx="1074858" cy="1074858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70158" y="1307434"/>
            <a:ext cx="1375611" cy="1375611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178" y="1580149"/>
            <a:ext cx="163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 + sustainability goals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4895" y="4740442"/>
            <a:ext cx="2843463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...should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produced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faster than it can be processed</a:t>
            </a:r>
            <a:endParaRPr lang="en-GB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874" y="4756484"/>
            <a:ext cx="3104148" cy="584775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...should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be used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faster than stocks can regenerate</a:t>
            </a:r>
            <a:endParaRPr lang="en-GB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3591" y="5165566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11707" y="2346166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2" y="5386144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6718" y="3320721"/>
            <a:ext cx="501314" cy="501314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2B67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GB" b="1" dirty="0">
              <a:solidFill>
                <a:srgbClr val="2B67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 descr="Design resources - pass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422" y="3326010"/>
            <a:ext cx="1776988" cy="109728"/>
          </a:xfrm>
          <a:prstGeom prst="rect">
            <a:avLst/>
          </a:prstGeom>
        </p:spPr>
      </p:pic>
      <p:pic>
        <p:nvPicPr>
          <p:cNvPr id="15" name="Picture 14" descr="Was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2780" y="3326010"/>
            <a:ext cx="1776988" cy="109728"/>
          </a:xfrm>
          <a:prstGeom prst="rect">
            <a:avLst/>
          </a:prstGeom>
        </p:spPr>
      </p:pic>
      <p:pic>
        <p:nvPicPr>
          <p:cNvPr id="16" name="Picture 15" descr="Design resources - act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2818" y="4189501"/>
            <a:ext cx="109728" cy="1776988"/>
          </a:xfrm>
          <a:prstGeom prst="rect">
            <a:avLst/>
          </a:prstGeom>
        </p:spPr>
      </p:pic>
      <p:pic>
        <p:nvPicPr>
          <p:cNvPr id="17" name="Picture 16" descr="Intended yiel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0615" y="2408881"/>
            <a:ext cx="1408179" cy="981458"/>
          </a:xfrm>
          <a:prstGeom prst="rect">
            <a:avLst/>
          </a:prstGeom>
        </p:spPr>
      </p:pic>
      <p:pic>
        <p:nvPicPr>
          <p:cNvPr id="18" name="Picture 17" descr="Renewable resourc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4760" y="2396850"/>
            <a:ext cx="1459995" cy="981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497302"/>
            <a:ext cx="3252537" cy="584775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additional goals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for system sustainability</a:t>
            </a:r>
            <a:endParaRPr lang="en-GB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0319" y="1824791"/>
            <a:ext cx="127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goals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5821" y="244241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9684" y="526582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6663" y="342499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(NR)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1947" y="5478379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(NR)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70884" y="4748462"/>
            <a:ext cx="2325036" cy="338554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...should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 used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6316" y="1909011"/>
            <a:ext cx="220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flow of refrigerant to a condenser (O)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34" descr="Renewable resources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0008" y="4239044"/>
            <a:ext cx="981458" cy="145999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43537" y="3148263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heat energy (W)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0403" y="3061230"/>
            <a:ext cx="12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compress refrigerant</a:t>
            </a:r>
            <a:endParaRPr lang="en-GB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0539" y="4209138"/>
            <a:ext cx="133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mechanisms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36060" y="2488009"/>
            <a:ext cx="105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09753" y="279710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8919" y="2858293"/>
            <a:ext cx="758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inputs</a:t>
            </a:r>
            <a:endParaRPr lang="en-GB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8732" y="4769192"/>
            <a:ext cx="3200398" cy="830997"/>
          </a:xfrm>
          <a:prstGeom prst="rect">
            <a:avLst/>
          </a:prstGeom>
          <a:solidFill>
            <a:srgbClr val="D7E5F5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...the technical system may also produce </a:t>
            </a:r>
            <a:r>
              <a:rPr lang="en-GB" sz="1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its own resources </a:t>
            </a:r>
            <a:r>
              <a:rPr lang="en-GB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(intended resources, IR)</a:t>
            </a:r>
            <a:endParaRPr lang="en-GB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786" y="3909272"/>
            <a:ext cx="195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oil re-injected to compressor (IR)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41525" y="3677994"/>
            <a:ext cx="713871" cy="713871"/>
          </a:xfrm>
          <a:prstGeom prst="ellipse">
            <a:avLst/>
          </a:prstGeom>
          <a:solidFill>
            <a:srgbClr val="87B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4390" y="3890211"/>
            <a:ext cx="401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IR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" name="Picture 46" descr="Intended resourc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87580" y="3348333"/>
            <a:ext cx="3404623" cy="1670307"/>
          </a:xfrm>
          <a:prstGeom prst="rect">
            <a:avLst/>
          </a:prstGeom>
        </p:spPr>
      </p:pic>
      <p:pic>
        <p:nvPicPr>
          <p:cNvPr id="48" name="Picture 47" descr="Activit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3320" y="2138169"/>
            <a:ext cx="3197359" cy="258166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914355" y="5966489"/>
            <a:ext cx="129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obosolete components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6408" y="5431074"/>
            <a:ext cx="141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e.g</a:t>
            </a:r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. human operators</a:t>
            </a:r>
            <a:endParaRPr lang="en-GB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50463" y="1947216"/>
            <a:ext cx="225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of biomass-derived energy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520" y="305201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 direct inputs of fossil-derived energy</a:t>
            </a:r>
            <a:endParaRPr lang="en-GB" sz="1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4" grpId="0"/>
      <p:bldP spid="4" grpId="1"/>
      <p:bldP spid="4" grpId="2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4" grpId="0" animBg="1"/>
      <p:bldP spid="24" grpId="1" animBg="1"/>
      <p:bldP spid="28" grpId="0"/>
      <p:bldP spid="33" grpId="0" animBg="1"/>
      <p:bldP spid="33" grpId="1" animBg="1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6" grpId="1"/>
    </p:bldLst>
  </p:timing>
</p:sld>
</file>

<file path=ppt/theme/theme1.xml><?xml version="1.0" encoding="utf-8"?>
<a:theme xmlns:a="http://schemas.openxmlformats.org/drawingml/2006/main" name="2_engineering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powerpointfile_25825_en</Template>
  <TotalTime>12566</TotalTime>
  <Words>1731</Words>
  <Application>Microsoft Office PowerPoint</Application>
  <PresentationFormat>On-screen Show (4:3)</PresentationFormat>
  <Paragraphs>358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2_engineering-1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Duffy</dc:creator>
  <cp:lastModifiedBy>Laura Hay</cp:lastModifiedBy>
  <cp:revision>712</cp:revision>
  <cp:lastPrinted>2012-11-15T16:23:19Z</cp:lastPrinted>
  <dcterms:created xsi:type="dcterms:W3CDTF">2005-07-29T09:36:45Z</dcterms:created>
  <dcterms:modified xsi:type="dcterms:W3CDTF">2015-03-30T09:28:02Z</dcterms:modified>
</cp:coreProperties>
</file>