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1" r:id="rId1"/>
  </p:sldMasterIdLst>
  <p:notesMasterIdLst>
    <p:notesMasterId r:id="rId46"/>
  </p:notesMasterIdLst>
  <p:handoutMasterIdLst>
    <p:handoutMasterId r:id="rId47"/>
  </p:handoutMasterIdLst>
  <p:sldIdLst>
    <p:sldId id="256" r:id="rId2"/>
    <p:sldId id="347" r:id="rId3"/>
    <p:sldId id="350" r:id="rId4"/>
    <p:sldId id="351" r:id="rId5"/>
    <p:sldId id="301" r:id="rId6"/>
    <p:sldId id="307" r:id="rId7"/>
    <p:sldId id="304" r:id="rId8"/>
    <p:sldId id="308" r:id="rId9"/>
    <p:sldId id="309" r:id="rId10"/>
    <p:sldId id="310" r:id="rId11"/>
    <p:sldId id="311" r:id="rId12"/>
    <p:sldId id="317" r:id="rId13"/>
    <p:sldId id="312" r:id="rId14"/>
    <p:sldId id="313" r:id="rId15"/>
    <p:sldId id="314" r:id="rId16"/>
    <p:sldId id="316" r:id="rId17"/>
    <p:sldId id="315" r:id="rId18"/>
    <p:sldId id="318" r:id="rId19"/>
    <p:sldId id="302" r:id="rId20"/>
    <p:sldId id="321" r:id="rId21"/>
    <p:sldId id="322" r:id="rId22"/>
    <p:sldId id="323" r:id="rId23"/>
    <p:sldId id="356" r:id="rId24"/>
    <p:sldId id="325" r:id="rId25"/>
    <p:sldId id="355" r:id="rId26"/>
    <p:sldId id="327" r:id="rId27"/>
    <p:sldId id="329" r:id="rId28"/>
    <p:sldId id="330" r:id="rId29"/>
    <p:sldId id="331" r:id="rId30"/>
    <p:sldId id="333" r:id="rId31"/>
    <p:sldId id="332"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28" r:id="rId45"/>
  </p:sldIdLst>
  <p:sldSz cx="9144000" cy="6858000" type="screen4x3"/>
  <p:notesSz cx="6797675" cy="9926638"/>
  <p:custDataLst>
    <p:tags r:id="rId48"/>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drian" initials="A" lastIdx="15" clrIdx="0"/>
  <p:cmAuthor id="1" name="Paul McKeown" initials="PM" lastIdx="5" clrIdx="1">
    <p:extLst>
      <p:ext uri="{19B8F6BF-5375-455C-9EA6-DF929625EA0E}">
        <p15:presenceInfo xmlns:p15="http://schemas.microsoft.com/office/powerpoint/2012/main" userId="1d15ba3b4a64cc0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79F"/>
    <a:srgbClr val="CC0000"/>
    <a:srgbClr val="CC3333"/>
    <a:srgbClr val="999999"/>
    <a:srgbClr val="006666"/>
    <a:srgbClr val="005058"/>
    <a:srgbClr val="C9282D"/>
    <a:srgbClr val="8989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4" autoAdjust="0"/>
    <p:restoredTop sz="94665" autoAdjust="0"/>
  </p:normalViewPr>
  <p:slideViewPr>
    <p:cSldViewPr>
      <p:cViewPr varScale="1">
        <p:scale>
          <a:sx n="110" d="100"/>
          <a:sy n="110" d="100"/>
        </p:scale>
        <p:origin x="1266" y="108"/>
      </p:cViewPr>
      <p:guideLst>
        <p:guide orient="horz" pos="2160"/>
        <p:guide pos="2880"/>
      </p:guideLst>
    </p:cSldViewPr>
  </p:slideViewPr>
  <p:outlineViewPr>
    <p:cViewPr>
      <p:scale>
        <a:sx n="33" d="100"/>
        <a:sy n="33" d="100"/>
      </p:scale>
      <p:origin x="0" y="-5028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6" d="100"/>
          <a:sy n="86" d="100"/>
        </p:scale>
        <p:origin x="-31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DE794EB-0F3B-4320-B351-64A3A46D6004}" type="slidenum">
              <a:rPr lang="en-GB" altLang="en-US"/>
              <a:pPr>
                <a:defRPr/>
              </a:pPr>
              <a:t>‹#›</a:t>
            </a:fld>
            <a:endParaRPr lang="en-GB" altLang="en-US"/>
          </a:p>
        </p:txBody>
      </p:sp>
    </p:spTree>
    <p:extLst>
      <p:ext uri="{BB962C8B-B14F-4D97-AF65-F5344CB8AC3E}">
        <p14:creationId xmlns:p14="http://schemas.microsoft.com/office/powerpoint/2010/main" val="240921065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Slide Image Placeholder 7"/>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9" name="Notes Placeholder 8"/>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0" name="Slide Number Placeholder 9"/>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93192BE-9CC1-45FA-BFA0-ADE2A173357D}" type="slidenum">
              <a:rPr lang="en-GB" altLang="en-US"/>
              <a:pPr>
                <a:defRPr/>
              </a:pPr>
              <a:t>‹#›</a:t>
            </a:fld>
            <a:endParaRPr lang="en-GB" altLang="en-US"/>
          </a:p>
        </p:txBody>
      </p:sp>
      <p:sp>
        <p:nvSpPr>
          <p:cNvPr id="11" name="Footer Placeholder 10"/>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12" name="Header Placeholder 11"/>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Tree>
    <p:extLst>
      <p:ext uri="{BB962C8B-B14F-4D97-AF65-F5344CB8AC3E}">
        <p14:creationId xmlns:p14="http://schemas.microsoft.com/office/powerpoint/2010/main" val="50302686"/>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n</a:t>
            </a:r>
          </a:p>
        </p:txBody>
      </p:sp>
    </p:spTree>
    <p:extLst>
      <p:ext uri="{BB962C8B-B14F-4D97-AF65-F5344CB8AC3E}">
        <p14:creationId xmlns:p14="http://schemas.microsoft.com/office/powerpoint/2010/main" val="1291279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5761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395536" y="3645024"/>
            <a:ext cx="8424862" cy="825388"/>
          </a:xfrm>
        </p:spPr>
        <p:txBody>
          <a:bodyPr/>
          <a:lstStyle>
            <a:lvl1pPr>
              <a:defRPr sz="4000" b="1" i="0">
                <a:solidFill>
                  <a:schemeClr val="bg1"/>
                </a:solidFill>
                <a:latin typeface="Arial" charset="0"/>
                <a:ea typeface="Arial" charset="0"/>
                <a:cs typeface="Arial" charset="0"/>
              </a:defRPr>
            </a:lvl1pPr>
          </a:lstStyle>
          <a:p>
            <a:r>
              <a:rPr lang="en-US"/>
              <a:t>Click to edit Master title style</a:t>
            </a:r>
            <a:endParaRPr lang="en-US" dirty="0"/>
          </a:p>
        </p:txBody>
      </p:sp>
      <p:sp>
        <p:nvSpPr>
          <p:cNvPr id="7" name="Content Placeholder 2"/>
          <p:cNvSpPr>
            <a:spLocks noGrp="1"/>
          </p:cNvSpPr>
          <p:nvPr>
            <p:ph idx="1"/>
          </p:nvPr>
        </p:nvSpPr>
        <p:spPr>
          <a:xfrm>
            <a:off x="401495" y="4470412"/>
            <a:ext cx="8424862" cy="556728"/>
          </a:xfrm>
        </p:spPr>
        <p:txBody>
          <a:bodyPr/>
          <a:lstStyle>
            <a:lvl1pPr marL="0" indent="0">
              <a:buClr>
                <a:srgbClr val="C9122B"/>
              </a:buClr>
              <a:buFont typeface="Lucida Grande"/>
              <a:buNone/>
              <a:defRPr sz="2800">
                <a:solidFill>
                  <a:schemeClr val="bg1"/>
                </a:solidFill>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898525" indent="-184150">
              <a:buClr>
                <a:srgbClr val="C9122B"/>
              </a:buClr>
              <a:buFont typeface="Lucida Grande"/>
              <a:buChar char="■"/>
              <a:defRPr sz="1800"/>
            </a:lvl5pPr>
          </a:lstStyle>
          <a:p>
            <a:pPr lvl="0"/>
            <a:r>
              <a:rPr lang="en-US"/>
              <a:t>Click to edit Master text styles</a:t>
            </a:r>
          </a:p>
        </p:txBody>
      </p:sp>
    </p:spTree>
    <p:extLst>
      <p:ext uri="{BB962C8B-B14F-4D97-AF65-F5344CB8AC3E}">
        <p14:creationId xmlns:p14="http://schemas.microsoft.com/office/powerpoint/2010/main" val="1480684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tandar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400"/>
            </a:lvl1pPr>
          </a:lstStyle>
          <a:p>
            <a:endParaRPr lang="en-GB" dirty="0"/>
          </a:p>
        </p:txBody>
      </p:sp>
      <p:sp>
        <p:nvSpPr>
          <p:cNvPr id="5" name="Content Placeholder 2"/>
          <p:cNvSpPr>
            <a:spLocks noGrp="1"/>
          </p:cNvSpPr>
          <p:nvPr>
            <p:ph idx="10"/>
          </p:nvPr>
        </p:nvSpPr>
        <p:spPr>
          <a:xfrm>
            <a:off x="467544" y="1628800"/>
            <a:ext cx="8229600" cy="4525963"/>
          </a:xfrm>
        </p:spPr>
        <p:txBody>
          <a:bodyPr/>
          <a:lstStyle>
            <a:lvl1pPr>
              <a:defRPr sz="2800"/>
            </a:lvl1pPr>
            <a:lvl2pPr>
              <a:defRPr sz="26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11"/>
          </p:nvPr>
        </p:nvSpPr>
        <p:spPr>
          <a:xfrm>
            <a:off x="6588125" y="6572250"/>
            <a:ext cx="2133600" cy="169863"/>
          </a:xfrm>
          <a:prstGeom prst="rect">
            <a:avLst/>
          </a:prstGeom>
        </p:spPr>
        <p:txBody>
          <a:bodyPr/>
          <a:lstStyle>
            <a:lvl1pPr>
              <a:defRPr/>
            </a:lvl1pPr>
          </a:lstStyle>
          <a:p>
            <a:pPr>
              <a:defRPr/>
            </a:pPr>
            <a:fld id="{005188C0-355D-463E-8743-51CA2B37A25A}" type="slidenum">
              <a:rPr lang="en-GB" altLang="en-US"/>
              <a:pPr>
                <a:defRPr/>
              </a:pPr>
              <a:t>‹#›</a:t>
            </a:fld>
            <a:endParaRPr lang="en-GB" altLang="en-US"/>
          </a:p>
        </p:txBody>
      </p:sp>
    </p:spTree>
    <p:extLst>
      <p:ext uri="{BB962C8B-B14F-4D97-AF65-F5344CB8AC3E}">
        <p14:creationId xmlns:p14="http://schemas.microsoft.com/office/powerpoint/2010/main" val="14600211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Last Slide- Next Session">
    <p:spTree>
      <p:nvGrpSpPr>
        <p:cNvPr id="1" name=""/>
        <p:cNvGrpSpPr/>
        <p:nvPr/>
      </p:nvGrpSpPr>
      <p:grpSpPr>
        <a:xfrm>
          <a:off x="0" y="0"/>
          <a:ext cx="0" cy="0"/>
          <a:chOff x="0" y="0"/>
          <a:chExt cx="0" cy="0"/>
        </a:xfrm>
      </p:grpSpPr>
      <p:sp>
        <p:nvSpPr>
          <p:cNvPr id="4" name="Title 1"/>
          <p:cNvSpPr txBox="1">
            <a:spLocks/>
          </p:cNvSpPr>
          <p:nvPr userDrawn="1"/>
        </p:nvSpPr>
        <p:spPr>
          <a:xfrm>
            <a:off x="468313" y="260350"/>
            <a:ext cx="8229600" cy="1143000"/>
          </a:xfrm>
          <a:prstGeom prst="rect">
            <a:avLst/>
          </a:prstGeom>
        </p:spPr>
        <p:txBody>
          <a:bodyPr anchor="ctr">
            <a:normAutofit/>
          </a:bodyPr>
          <a:lstStyle>
            <a:lvl1pPr>
              <a:defRPr/>
            </a:lvl1pPr>
          </a:lstStyle>
          <a:p>
            <a:pPr eaLnBrk="1" fontAlgn="auto" hangingPunct="1">
              <a:spcAft>
                <a:spcPts val="0"/>
              </a:spcAft>
              <a:defRPr/>
            </a:pPr>
            <a:r>
              <a:rPr lang="en-US" sz="3200" dirty="0">
                <a:ea typeface="+mj-ea"/>
                <a:cs typeface="Arial" pitchFamily="34" charset="0"/>
              </a:rPr>
              <a:t>NEXT </a:t>
            </a:r>
            <a:r>
              <a:rPr lang="en-US" sz="3400" dirty="0">
                <a:ea typeface="+mj-ea"/>
                <a:cs typeface="Arial" pitchFamily="34" charset="0"/>
              </a:rPr>
              <a:t>SESSION</a:t>
            </a:r>
            <a:endParaRPr lang="en-GB" sz="3400" dirty="0">
              <a:ea typeface="+mj-ea"/>
              <a:cs typeface="Arial" pitchFamily="34" charset="0"/>
            </a:endParaRPr>
          </a:p>
        </p:txBody>
      </p:sp>
      <p:pic>
        <p:nvPicPr>
          <p:cNvPr id="5" name="Picture 24" descr="cls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227763" y="404813"/>
            <a:ext cx="2376487" cy="74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normAutofit/>
          </a:bodyPr>
          <a:lstStyle>
            <a:lvl1pPr>
              <a:buFont typeface="Wingdings" pitchFamily="2" charset="2"/>
              <a:buChar char="§"/>
              <a:defRPr sz="2800">
                <a:latin typeface="Arial" pitchFamily="34" charset="0"/>
                <a:cs typeface="Arial" pitchFamily="34" charset="0"/>
              </a:defRPr>
            </a:lvl1pPr>
          </a:lstStyle>
          <a:p>
            <a:pPr lvl="0"/>
            <a:endParaRPr lang="en-GB" dirty="0"/>
          </a:p>
        </p:txBody>
      </p:sp>
      <p:sp>
        <p:nvSpPr>
          <p:cNvPr id="6" name="Slide Number Placeholder 5"/>
          <p:cNvSpPr>
            <a:spLocks noGrp="1"/>
          </p:cNvSpPr>
          <p:nvPr>
            <p:ph type="sldNum" sz="quarter" idx="10"/>
          </p:nvPr>
        </p:nvSpPr>
        <p:spPr>
          <a:xfrm>
            <a:off x="6588125" y="6572250"/>
            <a:ext cx="2133600" cy="169863"/>
          </a:xfrm>
          <a:prstGeom prst="rect">
            <a:avLst/>
          </a:prstGeom>
        </p:spPr>
        <p:txBody>
          <a:bodyPr/>
          <a:lstStyle>
            <a:lvl1pPr>
              <a:defRPr/>
            </a:lvl1pPr>
          </a:lstStyle>
          <a:p>
            <a:pPr>
              <a:defRPr/>
            </a:pPr>
            <a:fld id="{96C3811E-DED1-4AED-B6FB-F716431AC9A7}" type="slidenum">
              <a:rPr lang="en-GB" altLang="en-US"/>
              <a:pPr>
                <a:defRPr/>
              </a:pPr>
              <a:t>‹#›</a:t>
            </a:fld>
            <a:endParaRPr lang="en-GB" altLang="en-US"/>
          </a:p>
        </p:txBody>
      </p:sp>
    </p:spTree>
    <p:extLst>
      <p:ext uri="{BB962C8B-B14F-4D97-AF65-F5344CB8AC3E}">
        <p14:creationId xmlns:p14="http://schemas.microsoft.com/office/powerpoint/2010/main" val="40538923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buFont typeface="Wingdings" pitchFamily="2" charset="2"/>
              <a:buChar cha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4648200" y="1600200"/>
            <a:ext cx="4038600" cy="4525963"/>
          </a:xfrm>
        </p:spPr>
        <p:txBody>
          <a:bodyPr/>
          <a:lstStyle>
            <a:lvl1pPr>
              <a:buFont typeface="Wingdings" pitchFamily="2" charset="2"/>
              <a:buChar char="§"/>
              <a:defRPr sz="2400">
                <a:latin typeface="Arial" pitchFamily="34" charset="0"/>
                <a:cs typeface="Arial" pitchFamily="34" charset="0"/>
              </a:defRPr>
            </a:lvl1pPr>
            <a:lvl2pPr>
              <a:defRPr sz="2200">
                <a:latin typeface="Arial" pitchFamily="34" charset="0"/>
                <a:cs typeface="Arial" pitchFamily="34" charset="0"/>
              </a:defRPr>
            </a:lvl2pPr>
            <a:lvl3pPr>
              <a:defRPr sz="2000">
                <a:latin typeface="Arial" pitchFamily="34" charset="0"/>
                <a:cs typeface="Arial" pitchFamily="34" charset="0"/>
              </a:defRPr>
            </a:lvl3pPr>
            <a:lvl4pPr>
              <a:defRPr sz="1800">
                <a:latin typeface="Arial" pitchFamily="34" charset="0"/>
                <a:cs typeface="Arial" pitchFamily="34" charset="0"/>
              </a:defRPr>
            </a:lvl4pPr>
            <a:lvl5pPr>
              <a:defRPr sz="1800">
                <a:latin typeface="Arial" pitchFamily="34" charset="0"/>
                <a:cs typeface="Arial"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itle 8"/>
          <p:cNvSpPr>
            <a:spLocks noGrp="1"/>
          </p:cNvSpPr>
          <p:nvPr>
            <p:ph type="title"/>
          </p:nvPr>
        </p:nvSpPr>
        <p:spPr/>
        <p:txBody>
          <a:bodyPr/>
          <a:lstStyle/>
          <a:p>
            <a:r>
              <a:rPr lang="en-US"/>
              <a:t>Click to edit Master title style</a:t>
            </a:r>
            <a:endParaRPr lang="en-GB"/>
          </a:p>
        </p:txBody>
      </p:sp>
      <p:sp>
        <p:nvSpPr>
          <p:cNvPr id="5" name="Slide Number Placeholder 5"/>
          <p:cNvSpPr>
            <a:spLocks noGrp="1"/>
          </p:cNvSpPr>
          <p:nvPr>
            <p:ph type="sldNum" sz="quarter" idx="10"/>
          </p:nvPr>
        </p:nvSpPr>
        <p:spPr>
          <a:xfrm>
            <a:off x="6588125" y="6572250"/>
            <a:ext cx="2133600" cy="169863"/>
          </a:xfrm>
          <a:prstGeom prst="rect">
            <a:avLst/>
          </a:prstGeom>
        </p:spPr>
        <p:txBody>
          <a:bodyPr/>
          <a:lstStyle>
            <a:lvl1pPr>
              <a:defRPr/>
            </a:lvl1pPr>
          </a:lstStyle>
          <a:p>
            <a:pPr>
              <a:defRPr/>
            </a:pPr>
            <a:fld id="{D3D1A48B-AC75-4FB6-B884-09D8665134D8}" type="slidenum">
              <a:rPr lang="en-GB" altLang="en-US"/>
              <a:pPr>
                <a:defRPr/>
              </a:pPr>
              <a:t>‹#›</a:t>
            </a:fld>
            <a:endParaRPr lang="en-GB" altLang="en-US"/>
          </a:p>
        </p:txBody>
      </p:sp>
    </p:spTree>
    <p:extLst>
      <p:ext uri="{BB962C8B-B14F-4D97-AF65-F5344CB8AC3E}">
        <p14:creationId xmlns:p14="http://schemas.microsoft.com/office/powerpoint/2010/main" val="16846219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endParaRPr lang="en-GB"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buFont typeface="Wingdings" pitchFamily="2" charset="2"/>
              <a:buChar char="§"/>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latin typeface="Arial" pitchFamily="34" charset="0"/>
                <a:cs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Content Placeholder 3"/>
          <p:cNvSpPr>
            <a:spLocks noGrp="1"/>
          </p:cNvSpPr>
          <p:nvPr>
            <p:ph sz="half" idx="13"/>
          </p:nvPr>
        </p:nvSpPr>
        <p:spPr>
          <a:xfrm>
            <a:off x="4643438" y="2214554"/>
            <a:ext cx="4040188" cy="3951288"/>
          </a:xfrm>
        </p:spPr>
        <p:txBody>
          <a:bodyPr/>
          <a:lstStyle>
            <a:lvl1pPr>
              <a:buFont typeface="Wingdings" pitchFamily="2" charset="2"/>
              <a:buChar char="§"/>
              <a:defRPr sz="20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600">
                <a:latin typeface="Arial" pitchFamily="34" charset="0"/>
                <a:cs typeface="Arial" pitchFamily="34" charset="0"/>
              </a:defRPr>
            </a:lvl4pPr>
            <a:lvl5pPr>
              <a:defRPr sz="1600">
                <a:latin typeface="Arial" pitchFamily="34" charset="0"/>
                <a:cs typeface="Arial"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5"/>
          <p:cNvSpPr>
            <a:spLocks noGrp="1"/>
          </p:cNvSpPr>
          <p:nvPr>
            <p:ph type="sldNum" sz="quarter" idx="14"/>
          </p:nvPr>
        </p:nvSpPr>
        <p:spPr>
          <a:xfrm>
            <a:off x="6588125" y="6572250"/>
            <a:ext cx="2133600" cy="169863"/>
          </a:xfrm>
          <a:prstGeom prst="rect">
            <a:avLst/>
          </a:prstGeom>
        </p:spPr>
        <p:txBody>
          <a:bodyPr/>
          <a:lstStyle>
            <a:lvl1pPr>
              <a:defRPr/>
            </a:lvl1pPr>
          </a:lstStyle>
          <a:p>
            <a:pPr>
              <a:defRPr/>
            </a:pPr>
            <a:fld id="{E239C21B-C179-4880-A0AA-16878021995E}" type="slidenum">
              <a:rPr lang="en-GB" altLang="en-US"/>
              <a:pPr>
                <a:defRPr/>
              </a:pPr>
              <a:t>‹#›</a:t>
            </a:fld>
            <a:endParaRPr lang="en-GB" altLang="en-US"/>
          </a:p>
        </p:txBody>
      </p:sp>
    </p:spTree>
    <p:extLst>
      <p:ext uri="{BB962C8B-B14F-4D97-AF65-F5344CB8AC3E}">
        <p14:creationId xmlns:p14="http://schemas.microsoft.com/office/powerpoint/2010/main" val="2840657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p:nvPr>
        </p:nvSpPr>
        <p:spPr>
          <a:xfrm>
            <a:off x="971684" y="476672"/>
            <a:ext cx="7199299" cy="974072"/>
          </a:xfrm>
        </p:spPr>
        <p:txBody>
          <a:bodyPr/>
          <a:lstStyle>
            <a:lvl1pPr>
              <a:defRPr>
                <a:solidFill>
                  <a:schemeClr val="tx1"/>
                </a:solidFill>
              </a:defRPr>
            </a:lvl1pPr>
          </a:lstStyle>
          <a:p>
            <a:r>
              <a:rPr lang="en-US"/>
              <a:t>Click to edit Master title style</a:t>
            </a:r>
            <a:endParaRPr lang="en-US" dirty="0"/>
          </a:p>
        </p:txBody>
      </p:sp>
      <p:sp>
        <p:nvSpPr>
          <p:cNvPr id="13" name="Content Placeholder 2"/>
          <p:cNvSpPr>
            <a:spLocks noGrp="1"/>
          </p:cNvSpPr>
          <p:nvPr>
            <p:ph idx="1"/>
          </p:nvPr>
        </p:nvSpPr>
        <p:spPr>
          <a:xfrm>
            <a:off x="971685" y="1412776"/>
            <a:ext cx="7200800" cy="4464495"/>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900000" indent="-183600">
              <a:buClr>
                <a:srgbClr val="C9122B"/>
              </a:buClr>
              <a:buSzPct val="110000"/>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2522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316" y="1340768"/>
            <a:ext cx="8423206" cy="864096"/>
          </a:xfrm>
        </p:spPr>
        <p:txBody>
          <a:bodyPr/>
          <a:lstStyle>
            <a:lvl1pPr>
              <a:defRPr>
                <a:solidFill>
                  <a:schemeClr val="tx1"/>
                </a:solidFill>
              </a:defRPr>
            </a:lvl1pPr>
          </a:lstStyle>
          <a:p>
            <a:r>
              <a:rPr lang="en-US"/>
              <a:t>Click to edit Master title style</a:t>
            </a:r>
            <a:endParaRPr lang="en-US" dirty="0"/>
          </a:p>
        </p:txBody>
      </p:sp>
      <p:sp>
        <p:nvSpPr>
          <p:cNvPr id="3" name="Content Placeholder 2"/>
          <p:cNvSpPr>
            <a:spLocks noGrp="1"/>
          </p:cNvSpPr>
          <p:nvPr>
            <p:ph idx="1"/>
          </p:nvPr>
        </p:nvSpPr>
        <p:spPr>
          <a:xfrm>
            <a:off x="395288" y="2276872"/>
            <a:ext cx="8424862" cy="3960441"/>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900000" indent="-183600">
              <a:buClr>
                <a:srgbClr val="C9122B"/>
              </a:buClr>
              <a:buSzPct val="110000"/>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187529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288" y="2276871"/>
            <a:ext cx="4032696" cy="3936603"/>
          </a:xfrm>
        </p:spPr>
        <p:txBody>
          <a:bodyPr/>
          <a:lstStyle>
            <a:lvl1pPr marL="179388" indent="-179388">
              <a:buClr>
                <a:srgbClr val="C9122B"/>
              </a:buClr>
              <a:buFont typeface="Lucida Grande"/>
              <a:buChar char="■"/>
              <a:defRPr sz="2400"/>
            </a:lvl1pPr>
            <a:lvl2pPr marL="347663" indent="-166688">
              <a:buClr>
                <a:srgbClr val="C9122B"/>
              </a:buClr>
              <a:buFont typeface="Lucida Grande"/>
              <a:buChar char="■"/>
              <a:defRPr sz="2200"/>
            </a:lvl2pPr>
            <a:lvl3pPr marL="538163" indent="-188913">
              <a:buClr>
                <a:srgbClr val="C9122B"/>
              </a:buClr>
              <a:buFont typeface="Lucida Grande"/>
              <a:buChar char="■"/>
              <a:defRPr sz="2000"/>
            </a:lvl3pPr>
            <a:lvl4pPr marL="712788" indent="-173038">
              <a:buClr>
                <a:srgbClr val="C9122B"/>
              </a:buClr>
              <a:buFont typeface="Lucida Grande"/>
              <a:buChar char="■"/>
              <a:defRPr sz="1800"/>
            </a:lvl4pPr>
            <a:lvl5pPr marL="898525" indent="-184150">
              <a:buClr>
                <a:srgbClr val="C9122B"/>
              </a:buClr>
              <a:buFont typeface="Lucida Grande"/>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16016" y="2276871"/>
            <a:ext cx="4104134" cy="3936603"/>
          </a:xfrm>
        </p:spPr>
        <p:txBody>
          <a:bodyPr/>
          <a:lstStyle>
            <a:lvl1pPr marL="179388" indent="-179388">
              <a:buClr>
                <a:srgbClr val="C9122B"/>
              </a:buClr>
              <a:buFont typeface="Lucida Grande"/>
              <a:buChar char="■"/>
              <a:defRPr sz="2400"/>
            </a:lvl1pPr>
            <a:lvl2pPr marL="347663" indent="-166688">
              <a:buClr>
                <a:srgbClr val="C9122B"/>
              </a:buClr>
              <a:buFont typeface="Lucida Grande"/>
              <a:buChar char="■"/>
              <a:defRPr sz="2200"/>
            </a:lvl2pPr>
            <a:lvl3pPr marL="538163" indent="-188913">
              <a:buClr>
                <a:srgbClr val="C9122B"/>
              </a:buClr>
              <a:buFont typeface="Lucida Grande"/>
              <a:buChar char="■"/>
              <a:defRPr sz="2000"/>
            </a:lvl3pPr>
            <a:lvl4pPr marL="712788" indent="-173038">
              <a:buClr>
                <a:srgbClr val="C9122B"/>
              </a:buClr>
              <a:buFont typeface="Lucida Grande"/>
              <a:buChar char="■"/>
              <a:defRPr sz="1800"/>
            </a:lvl4pPr>
            <a:lvl5pPr marL="898525" indent="-184150">
              <a:buClr>
                <a:srgbClr val="C9122B"/>
              </a:buClr>
              <a:buFont typeface="Lucida Grande"/>
              <a:buChar cha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p:cNvSpPr>
            <a:spLocks noGrp="1"/>
          </p:cNvSpPr>
          <p:nvPr>
            <p:ph type="title"/>
          </p:nvPr>
        </p:nvSpPr>
        <p:spPr>
          <a:xfrm>
            <a:off x="395288" y="1340768"/>
            <a:ext cx="8424862" cy="864096"/>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36212904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1_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5536" y="2276872"/>
            <a:ext cx="4419600" cy="3936603"/>
          </a:xfrm>
        </p:spPr>
        <p:txBody>
          <a:bodyPr/>
          <a:lstStyle>
            <a:lvl1pPr>
              <a:defRPr sz="2400"/>
            </a:lvl1pPr>
            <a:lvl2pPr>
              <a:defRPr sz="2200"/>
            </a:lvl2pPr>
            <a:lvl3pPr>
              <a:defRPr sz="2000"/>
            </a:lvl3pPr>
            <a:lvl4pPr>
              <a:defRPr sz="1800"/>
            </a:lvl4pPr>
            <a:lvl5pPr>
              <a:buSzPct val="131000"/>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2"/>
          <p:cNvSpPr>
            <a:spLocks noGrp="1"/>
          </p:cNvSpPr>
          <p:nvPr>
            <p:ph type="pic" idx="10"/>
          </p:nvPr>
        </p:nvSpPr>
        <p:spPr>
          <a:xfrm>
            <a:off x="5004048" y="2276872"/>
            <a:ext cx="3816102" cy="23042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8" name="Title 1"/>
          <p:cNvSpPr>
            <a:spLocks noGrp="1"/>
          </p:cNvSpPr>
          <p:nvPr>
            <p:ph type="title"/>
          </p:nvPr>
        </p:nvSpPr>
        <p:spPr>
          <a:xfrm>
            <a:off x="395288" y="1340768"/>
            <a:ext cx="8424862" cy="864096"/>
          </a:xfrm>
        </p:spPr>
        <p:txBody>
          <a:bodyPr/>
          <a:lstStyle>
            <a:lvl1pPr>
              <a:defRPr>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1294117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5288" y="4800600"/>
            <a:ext cx="5624512" cy="566738"/>
          </a:xfrm>
        </p:spPr>
        <p:txBody>
          <a:bodyPr anchor="b"/>
          <a:lstStyle>
            <a:lvl1pPr algn="l">
              <a:defRPr sz="2000" b="1">
                <a:solidFill>
                  <a:srgbClr val="8A857E"/>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395288" y="1340769"/>
            <a:ext cx="5624512" cy="33868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95288" y="5432450"/>
            <a:ext cx="5624512"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14727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288" y="1324203"/>
            <a:ext cx="8424862" cy="4985117"/>
          </a:xfrm>
        </p:spPr>
        <p:txBody>
          <a:bodyPr/>
          <a:lstStyle>
            <a:lvl1pPr marL="179388" indent="-179388">
              <a:buClr>
                <a:srgbClr val="C9122B"/>
              </a:buClr>
              <a:buFont typeface="Lucida Grande"/>
              <a:buChar char="■"/>
              <a:defRPr/>
            </a:lvl1pPr>
            <a:lvl2pPr marL="347663" indent="-166688">
              <a:buClr>
                <a:srgbClr val="C9122B"/>
              </a:buClr>
              <a:buFont typeface="Lucida Grande"/>
              <a:buChar char="■"/>
              <a:defRPr/>
            </a:lvl2pPr>
            <a:lvl3pPr marL="538163" indent="-188913">
              <a:buClr>
                <a:srgbClr val="C9122B"/>
              </a:buClr>
              <a:buFont typeface="Lucida Grande"/>
              <a:buChar char="■"/>
              <a:defRPr/>
            </a:lvl3pPr>
            <a:lvl4pPr marL="712788" indent="-173038">
              <a:buClr>
                <a:srgbClr val="C9122B"/>
              </a:buClr>
              <a:buFont typeface="Lucida Grande"/>
              <a:buChar char="■"/>
              <a:defRPr sz="1800"/>
            </a:lvl4pPr>
            <a:lvl5pPr marL="898525" indent="-184150">
              <a:buClr>
                <a:srgbClr val="C9122B"/>
              </a:buClr>
              <a:buFont typeface="Lucida Grande"/>
              <a:buChar cha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99008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941297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4" name="Picture 24" descr="clsc"/>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75" y="981075"/>
            <a:ext cx="4752975"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userDrawn="1"/>
        </p:nvSpPr>
        <p:spPr bwMode="auto">
          <a:xfrm>
            <a:off x="3563938" y="2708275"/>
            <a:ext cx="5111750" cy="0"/>
          </a:xfrm>
          <a:prstGeom prst="line">
            <a:avLst/>
          </a:prstGeom>
          <a:noFill/>
          <a:ln w="19050">
            <a:solidFill>
              <a:srgbClr val="999999"/>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6" name="Rectangle 8"/>
          <p:cNvSpPr>
            <a:spLocks noChangeArrowheads="1"/>
          </p:cNvSpPr>
          <p:nvPr userDrawn="1"/>
        </p:nvSpPr>
        <p:spPr bwMode="auto">
          <a:xfrm>
            <a:off x="3635375" y="2781300"/>
            <a:ext cx="5040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ts val="400"/>
              </a:spcBef>
              <a:defRPr/>
            </a:pPr>
            <a:r>
              <a:rPr lang="en-US" altLang="en-US" sz="2400" b="1">
                <a:solidFill>
                  <a:srgbClr val="CC3333"/>
                </a:solidFill>
                <a:cs typeface="Arial" charset="0"/>
              </a:rPr>
              <a:t>Bar Professional Training Course</a:t>
            </a:r>
          </a:p>
        </p:txBody>
      </p:sp>
      <p:sp>
        <p:nvSpPr>
          <p:cNvPr id="7" name="Subtitle 2"/>
          <p:cNvSpPr txBox="1">
            <a:spLocks/>
          </p:cNvSpPr>
          <p:nvPr userDrawn="1"/>
        </p:nvSpPr>
        <p:spPr>
          <a:xfrm>
            <a:off x="3563938" y="4508500"/>
            <a:ext cx="5176837" cy="1008063"/>
          </a:xfrm>
          <a:prstGeom prst="rect">
            <a:avLst/>
          </a:prstGeom>
        </p:spPr>
        <p:txBody>
          <a:bodyPr>
            <a:normAutofit/>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eaLnBrk="1" fontAlgn="auto" hangingPunct="1">
              <a:spcBef>
                <a:spcPct val="20000"/>
              </a:spcBef>
              <a:spcAft>
                <a:spcPts val="0"/>
              </a:spcAft>
              <a:buFont typeface="Arial" pitchFamily="34" charset="0"/>
              <a:buNone/>
              <a:defRPr/>
            </a:pPr>
            <a:endParaRPr lang="en-GB" sz="3200" dirty="0">
              <a:latin typeface="+mn-lt"/>
            </a:endParaRPr>
          </a:p>
        </p:txBody>
      </p:sp>
      <p:sp>
        <p:nvSpPr>
          <p:cNvPr id="8" name="Rectangle 10"/>
          <p:cNvSpPr>
            <a:spLocks noChangeArrowheads="1"/>
          </p:cNvSpPr>
          <p:nvPr userDrawn="1"/>
        </p:nvSpPr>
        <p:spPr bwMode="auto">
          <a:xfrm>
            <a:off x="4857750" y="2286000"/>
            <a:ext cx="30527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GB" altLang="en-US" sz="1000">
                <a:cs typeface="Arial" charset="0"/>
              </a:rPr>
              <a:t>World-class legal education in the heart of London </a:t>
            </a:r>
          </a:p>
        </p:txBody>
      </p:sp>
      <p:sp>
        <p:nvSpPr>
          <p:cNvPr id="3" name="Subtitle 2"/>
          <p:cNvSpPr>
            <a:spLocks noGrp="1"/>
          </p:cNvSpPr>
          <p:nvPr>
            <p:ph type="subTitle" idx="1"/>
          </p:nvPr>
        </p:nvSpPr>
        <p:spPr>
          <a:xfrm>
            <a:off x="3563888" y="3429000"/>
            <a:ext cx="5176664" cy="1008112"/>
          </a:xfrm>
        </p:spPr>
        <p:txBody>
          <a:bodyPr>
            <a:normAutofit/>
          </a:bodyPr>
          <a:lstStyle>
            <a:lvl1pPr marL="0" indent="0" algn="ctr">
              <a:buNone/>
              <a:defRPr sz="2800">
                <a:solidFill>
                  <a:srgbClr val="898989"/>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GB" dirty="0"/>
          </a:p>
        </p:txBody>
      </p:sp>
      <p:sp>
        <p:nvSpPr>
          <p:cNvPr id="18" name="Text Placeholder 17"/>
          <p:cNvSpPr>
            <a:spLocks noGrp="1"/>
          </p:cNvSpPr>
          <p:nvPr>
            <p:ph type="body" sz="quarter" idx="10"/>
          </p:nvPr>
        </p:nvSpPr>
        <p:spPr>
          <a:xfrm>
            <a:off x="3563888" y="4581128"/>
            <a:ext cx="5184576" cy="1296143"/>
          </a:xfrm>
        </p:spPr>
        <p:txBody>
          <a:bodyPr>
            <a:normAutofit/>
          </a:bodyPr>
          <a:lstStyle>
            <a:lvl1pPr marL="0" marR="0" indent="0" algn="ctr" defTabSz="914400" rtl="0" eaLnBrk="1" fontAlgn="auto" latinLnBrk="0" hangingPunct="1">
              <a:lnSpc>
                <a:spcPct val="100000"/>
              </a:lnSpc>
              <a:spcBef>
                <a:spcPct val="20000"/>
              </a:spcBef>
              <a:spcAft>
                <a:spcPts val="0"/>
              </a:spcAft>
              <a:buClrTx/>
              <a:buSzTx/>
              <a:buFont typeface="Arial" pitchFamily="34" charset="0"/>
              <a:buNone/>
              <a:tabLst/>
              <a:defRPr sz="2600">
                <a:solidFill>
                  <a:srgbClr val="898989"/>
                </a:solidFill>
                <a:latin typeface="Arial" pitchFamily="34" charset="0"/>
                <a:cs typeface="Arial" pitchFamily="34" charset="0"/>
              </a:defRPr>
            </a:lvl1pPr>
          </a:lstStyle>
          <a:p>
            <a:pPr lvl="0"/>
            <a:endParaRPr lang="en-GB" noProof="0" dirty="0"/>
          </a:p>
        </p:txBody>
      </p:sp>
      <p:sp>
        <p:nvSpPr>
          <p:cNvPr id="9" name="Slide Number Placeholder 5"/>
          <p:cNvSpPr>
            <a:spLocks noGrp="1"/>
          </p:cNvSpPr>
          <p:nvPr>
            <p:ph type="sldNum" sz="quarter" idx="11"/>
          </p:nvPr>
        </p:nvSpPr>
        <p:spPr>
          <a:xfrm>
            <a:off x="6588125" y="6572250"/>
            <a:ext cx="2133600" cy="169863"/>
          </a:xfrm>
          <a:prstGeom prst="rect">
            <a:avLst/>
          </a:prstGeom>
        </p:spPr>
        <p:txBody>
          <a:bodyPr/>
          <a:lstStyle>
            <a:lvl1pPr>
              <a:defRPr/>
            </a:lvl1pPr>
          </a:lstStyle>
          <a:p>
            <a:pPr>
              <a:defRPr/>
            </a:pPr>
            <a:fld id="{D432E2A2-50A8-4D5C-8A3D-ECB7ADDD0DF7}" type="slidenum">
              <a:rPr lang="en-GB" altLang="en-US"/>
              <a:pPr>
                <a:defRPr/>
              </a:pPr>
              <a:t>‹#›</a:t>
            </a:fld>
            <a:endParaRPr lang="en-GB" altLang="en-US"/>
          </a:p>
        </p:txBody>
      </p:sp>
    </p:spTree>
    <p:extLst>
      <p:ext uri="{BB962C8B-B14F-4D97-AF65-F5344CB8AC3E}">
        <p14:creationId xmlns:p14="http://schemas.microsoft.com/office/powerpoint/2010/main" val="34734332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3400" y="1990725"/>
            <a:ext cx="8069263" cy="60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Rectangle 3"/>
          <p:cNvSpPr>
            <a:spLocks noGrp="1" noChangeArrowheads="1"/>
          </p:cNvSpPr>
          <p:nvPr>
            <p:ph type="body" idx="1"/>
          </p:nvPr>
        </p:nvSpPr>
        <p:spPr bwMode="auto">
          <a:xfrm>
            <a:off x="533400" y="2601913"/>
            <a:ext cx="8070850" cy="363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Rectangle 25"/>
          <p:cNvSpPr>
            <a:spLocks noChangeArrowheads="1"/>
          </p:cNvSpPr>
          <p:nvPr userDrawn="1"/>
        </p:nvSpPr>
        <p:spPr bwMode="auto">
          <a:xfrm>
            <a:off x="0" y="6572250"/>
            <a:ext cx="9144000" cy="285750"/>
          </a:xfrm>
          <a:prstGeom prst="rect">
            <a:avLst/>
          </a:prstGeom>
          <a:solidFill>
            <a:srgbClr val="CC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GB" altLang="en-US" sz="1400" b="1">
                <a:solidFill>
                  <a:schemeClr val="bg1"/>
                </a:solidFill>
                <a:cs typeface="Arial" charset="0"/>
              </a:rPr>
              <a:t>www.city.ac.uk/law</a:t>
            </a:r>
          </a:p>
        </p:txBody>
      </p:sp>
    </p:spTree>
  </p:cSld>
  <p:clrMap bg1="lt1" tx1="dk1" bg2="lt2" tx2="dk2" accent1="accent1" accent2="accent2" accent3="accent3" accent4="accent4" accent5="accent5" accent6="accent6" hlink="hlink" folHlink="folHlink"/>
  <p:sldLayoutIdLst>
    <p:sldLayoutId id="2147484034" r:id="rId1"/>
    <p:sldLayoutId id="2147484035" r:id="rId2"/>
    <p:sldLayoutId id="2147484036" r:id="rId3"/>
    <p:sldLayoutId id="2147484037" r:id="rId4"/>
    <p:sldLayoutId id="2147484038" r:id="rId5"/>
    <p:sldLayoutId id="2147484039" r:id="rId6"/>
    <p:sldLayoutId id="2147484040" r:id="rId7"/>
    <p:sldLayoutId id="2147484041" r:id="rId8"/>
    <p:sldLayoutId id="2147484042" r:id="rId9"/>
    <p:sldLayoutId id="2147484043" r:id="rId10"/>
    <p:sldLayoutId id="2147484044" r:id="rId11"/>
    <p:sldLayoutId id="2147484045" r:id="rId12"/>
    <p:sldLayoutId id="2147484046" r:id="rId13"/>
  </p:sldLayoutIdLst>
  <p:hf sldNum="0" hdr="0"/>
  <p:txStyles>
    <p:titleStyle>
      <a:lvl1pPr algn="l" rtl="0" eaLnBrk="0" fontAlgn="base" hangingPunct="0">
        <a:spcBef>
          <a:spcPct val="0"/>
        </a:spcBef>
        <a:spcAft>
          <a:spcPct val="0"/>
        </a:spcAft>
        <a:defRPr sz="2800" b="1" i="0" u="none">
          <a:solidFill>
            <a:schemeClr val="tx1"/>
          </a:solidFill>
          <a:latin typeface="Arial" charset="0"/>
          <a:ea typeface="Arial" charset="0"/>
          <a:cs typeface="Arial" charset="0"/>
        </a:defRPr>
      </a:lvl1pPr>
      <a:lvl2pPr algn="l" rtl="0" eaLnBrk="0" fontAlgn="base" hangingPunct="0">
        <a:spcBef>
          <a:spcPct val="0"/>
        </a:spcBef>
        <a:spcAft>
          <a:spcPct val="0"/>
        </a:spcAft>
        <a:defRPr sz="2800" b="1">
          <a:solidFill>
            <a:schemeClr val="tx1"/>
          </a:solidFill>
          <a:latin typeface="Arial" pitchFamily="-110" charset="0"/>
          <a:ea typeface="ＭＳ Ｐゴシック" pitchFamily="-65" charset="-128"/>
          <a:cs typeface="Arial" panose="020B0604020202020204" pitchFamily="34" charset="0"/>
        </a:defRPr>
      </a:lvl2pPr>
      <a:lvl3pPr algn="l" rtl="0" eaLnBrk="0" fontAlgn="base" hangingPunct="0">
        <a:spcBef>
          <a:spcPct val="0"/>
        </a:spcBef>
        <a:spcAft>
          <a:spcPct val="0"/>
        </a:spcAft>
        <a:defRPr sz="2800" b="1">
          <a:solidFill>
            <a:schemeClr val="tx1"/>
          </a:solidFill>
          <a:latin typeface="Arial" pitchFamily="-110" charset="0"/>
          <a:ea typeface="ＭＳ Ｐゴシック" pitchFamily="-65" charset="-128"/>
          <a:cs typeface="Arial" panose="020B0604020202020204" pitchFamily="34" charset="0"/>
        </a:defRPr>
      </a:lvl3pPr>
      <a:lvl4pPr algn="l" rtl="0" eaLnBrk="0" fontAlgn="base" hangingPunct="0">
        <a:spcBef>
          <a:spcPct val="0"/>
        </a:spcBef>
        <a:spcAft>
          <a:spcPct val="0"/>
        </a:spcAft>
        <a:defRPr sz="2800" b="1">
          <a:solidFill>
            <a:schemeClr val="tx1"/>
          </a:solidFill>
          <a:latin typeface="Arial" pitchFamily="-110" charset="0"/>
          <a:ea typeface="ＭＳ Ｐゴシック" pitchFamily="-65" charset="-128"/>
          <a:cs typeface="Arial" panose="020B0604020202020204" pitchFamily="34" charset="0"/>
        </a:defRPr>
      </a:lvl4pPr>
      <a:lvl5pPr algn="l" rtl="0" eaLnBrk="0" fontAlgn="base" hangingPunct="0">
        <a:spcBef>
          <a:spcPct val="0"/>
        </a:spcBef>
        <a:spcAft>
          <a:spcPct val="0"/>
        </a:spcAft>
        <a:defRPr sz="2800" b="1">
          <a:solidFill>
            <a:schemeClr val="tx1"/>
          </a:solidFill>
          <a:latin typeface="Arial" pitchFamily="-110" charset="0"/>
          <a:ea typeface="ＭＳ Ｐゴシック" pitchFamily="-65" charset="-128"/>
          <a:cs typeface="Arial" panose="020B0604020202020204" pitchFamily="34" charset="0"/>
        </a:defRPr>
      </a:lvl5pPr>
      <a:lvl6pPr marL="457200" algn="l" rtl="0" eaLnBrk="1" fontAlgn="base" hangingPunct="1">
        <a:spcBef>
          <a:spcPct val="0"/>
        </a:spcBef>
        <a:spcAft>
          <a:spcPct val="0"/>
        </a:spcAft>
        <a:defRPr sz="2200" b="1">
          <a:solidFill>
            <a:schemeClr val="tx2"/>
          </a:solidFill>
          <a:latin typeface="Arial" pitchFamily="-110" charset="0"/>
        </a:defRPr>
      </a:lvl6pPr>
      <a:lvl7pPr marL="914400" algn="l" rtl="0" eaLnBrk="1" fontAlgn="base" hangingPunct="1">
        <a:spcBef>
          <a:spcPct val="0"/>
        </a:spcBef>
        <a:spcAft>
          <a:spcPct val="0"/>
        </a:spcAft>
        <a:defRPr sz="2200" b="1">
          <a:solidFill>
            <a:schemeClr val="tx2"/>
          </a:solidFill>
          <a:latin typeface="Arial" pitchFamily="-110" charset="0"/>
        </a:defRPr>
      </a:lvl7pPr>
      <a:lvl8pPr marL="1371600" algn="l" rtl="0" eaLnBrk="1" fontAlgn="base" hangingPunct="1">
        <a:spcBef>
          <a:spcPct val="0"/>
        </a:spcBef>
        <a:spcAft>
          <a:spcPct val="0"/>
        </a:spcAft>
        <a:defRPr sz="2200" b="1">
          <a:solidFill>
            <a:schemeClr val="tx2"/>
          </a:solidFill>
          <a:latin typeface="Arial" pitchFamily="-110" charset="0"/>
        </a:defRPr>
      </a:lvl8pPr>
      <a:lvl9pPr marL="1828800" algn="l" rtl="0" eaLnBrk="1" fontAlgn="base" hangingPunct="1">
        <a:spcBef>
          <a:spcPct val="0"/>
        </a:spcBef>
        <a:spcAft>
          <a:spcPct val="0"/>
        </a:spcAft>
        <a:defRPr sz="2200" b="1">
          <a:solidFill>
            <a:schemeClr val="tx2"/>
          </a:solidFill>
          <a:latin typeface="Arial" pitchFamily="-110" charset="0"/>
        </a:defRPr>
      </a:lvl9pPr>
    </p:titleStyle>
    <p:bodyStyle>
      <a:lvl1pPr marL="179388" indent="-179388" algn="l" rtl="0" eaLnBrk="0" fontAlgn="base" hangingPunct="0">
        <a:spcBef>
          <a:spcPct val="0"/>
        </a:spcBef>
        <a:spcAft>
          <a:spcPct val="0"/>
        </a:spcAft>
        <a:buClr>
          <a:srgbClr val="C9122B"/>
        </a:buClr>
        <a:buSzPct val="90000"/>
        <a:buFont typeface="Lucida Grande"/>
        <a:buChar char="■"/>
        <a:defRPr sz="2400">
          <a:solidFill>
            <a:schemeClr val="tx1"/>
          </a:solidFill>
          <a:latin typeface="+mn-lt"/>
          <a:ea typeface="ＭＳ Ｐゴシック" pitchFamily="-65" charset="-128"/>
          <a:cs typeface="ＭＳ Ｐゴシック" pitchFamily="-65" charset="-128"/>
        </a:defRPr>
      </a:lvl1pPr>
      <a:lvl2pPr marL="347663" indent="-166688" algn="l" rtl="0" eaLnBrk="0" fontAlgn="base" hangingPunct="0">
        <a:spcBef>
          <a:spcPct val="0"/>
        </a:spcBef>
        <a:spcAft>
          <a:spcPct val="0"/>
        </a:spcAft>
        <a:buClr>
          <a:srgbClr val="C9122B"/>
        </a:buClr>
        <a:buFont typeface="Lucida Grande"/>
        <a:buChar char="■"/>
        <a:defRPr sz="2200" b="0" i="0" u="none">
          <a:solidFill>
            <a:schemeClr val="tx1"/>
          </a:solidFill>
          <a:latin typeface="+mn-lt"/>
          <a:ea typeface="ＭＳ Ｐゴシック" pitchFamily="-110" charset="-128"/>
        </a:defRPr>
      </a:lvl2pPr>
      <a:lvl3pPr marL="538163" indent="-188913" algn="l" rtl="0" eaLnBrk="0" fontAlgn="base" hangingPunct="0">
        <a:spcBef>
          <a:spcPct val="0"/>
        </a:spcBef>
        <a:spcAft>
          <a:spcPct val="0"/>
        </a:spcAft>
        <a:buClr>
          <a:srgbClr val="C9122B"/>
        </a:buClr>
        <a:buSzPct val="108000"/>
        <a:buFont typeface="Lucida Grande"/>
        <a:buChar char="■"/>
        <a:defRPr sz="2000">
          <a:solidFill>
            <a:schemeClr val="tx1"/>
          </a:solidFill>
          <a:latin typeface="+mn-lt"/>
          <a:ea typeface="ＭＳ Ｐゴシック" pitchFamily="-110" charset="-128"/>
        </a:defRPr>
      </a:lvl3pPr>
      <a:lvl4pPr marL="712788" indent="-173038" algn="l" rtl="0" eaLnBrk="0" fontAlgn="base" hangingPunct="0">
        <a:spcBef>
          <a:spcPct val="0"/>
        </a:spcBef>
        <a:spcAft>
          <a:spcPct val="0"/>
        </a:spcAft>
        <a:buClr>
          <a:srgbClr val="C9122B"/>
        </a:buClr>
        <a:buSzPct val="115000"/>
        <a:buFont typeface="Lucida Grande"/>
        <a:buChar char="■"/>
        <a:defRPr>
          <a:solidFill>
            <a:schemeClr val="tx1"/>
          </a:solidFill>
          <a:latin typeface="+mn-lt"/>
          <a:ea typeface="ＭＳ Ｐゴシック" pitchFamily="-110" charset="-128"/>
        </a:defRPr>
      </a:lvl4pPr>
      <a:lvl5pPr marL="898525" indent="-184150" algn="l" rtl="0" eaLnBrk="0" fontAlgn="base" hangingPunct="0">
        <a:spcBef>
          <a:spcPct val="0"/>
        </a:spcBef>
        <a:spcAft>
          <a:spcPct val="0"/>
        </a:spcAft>
        <a:buClr>
          <a:srgbClr val="C9122B"/>
        </a:buClr>
        <a:buSzPct val="130000"/>
        <a:buFont typeface="Lucida Grande"/>
        <a:buChar char="■"/>
        <a:defRPr sz="1600">
          <a:solidFill>
            <a:schemeClr val="tx1"/>
          </a:solidFill>
          <a:latin typeface="+mn-lt"/>
          <a:ea typeface="ＭＳ Ｐゴシック" pitchFamily="-110" charset="-128"/>
        </a:defRPr>
      </a:lvl5pPr>
      <a:lvl6pPr marL="13557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6pPr>
      <a:lvl7pPr marL="18129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7pPr>
      <a:lvl8pPr marL="22701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8pPr>
      <a:lvl9pPr marL="2727325" indent="-184150" algn="l" rtl="0" eaLnBrk="1" fontAlgn="base" hangingPunct="1">
        <a:spcBef>
          <a:spcPct val="0"/>
        </a:spcBef>
        <a:spcAft>
          <a:spcPct val="0"/>
        </a:spcAft>
        <a:buChar char="•"/>
        <a:defRPr sz="2200">
          <a:solidFill>
            <a:schemeClr val="tx1"/>
          </a:solidFill>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hyperlink" Target="https://www.judiciary.uk/wp-content/uploads/2016/05/crown-court-compendium-part-i-jury-and-trial-management-and-summing-up.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1638" y="3140968"/>
            <a:ext cx="8634858" cy="1224136"/>
          </a:xfrm>
        </p:spPr>
        <p:txBody>
          <a:bodyPr/>
          <a:lstStyle/>
          <a:p>
            <a:pPr eaLnBrk="1" hangingPunct="1">
              <a:defRPr/>
            </a:pPr>
            <a:r>
              <a:rPr lang="en-GB" sz="2400" dirty="0"/>
              <a:t>Time to abandon ‘beyond reasonable doubt’ and ‘sure’: </a:t>
            </a:r>
            <a:br>
              <a:rPr lang="en-GB" sz="2400" dirty="0"/>
            </a:br>
            <a:r>
              <a:rPr lang="en-GB" sz="2400" dirty="0"/>
              <a:t>the case for a new description of the criminal standard of proof and an explanation of why and how it should be used</a:t>
            </a:r>
            <a:br>
              <a:rPr lang="en-GB" sz="2400" dirty="0"/>
            </a:br>
            <a:r>
              <a:rPr lang="en-GB" sz="2000" dirty="0"/>
              <a:t/>
            </a:r>
            <a:br>
              <a:rPr lang="en-GB" sz="2000" dirty="0"/>
            </a:br>
            <a:endParaRPr lang="en-GB" sz="2000" dirty="0"/>
          </a:p>
        </p:txBody>
      </p:sp>
      <p:sp>
        <p:nvSpPr>
          <p:cNvPr id="17411" name="Text Placeholder 2"/>
          <p:cNvSpPr>
            <a:spLocks noGrp="1"/>
          </p:cNvSpPr>
          <p:nvPr>
            <p:ph idx="1"/>
          </p:nvPr>
        </p:nvSpPr>
        <p:spPr>
          <a:xfrm>
            <a:off x="457287" y="4365104"/>
            <a:ext cx="8424862" cy="1944216"/>
          </a:xfrm>
        </p:spPr>
        <p:txBody>
          <a:bodyPr/>
          <a:lstStyle/>
          <a:p>
            <a:pPr algn="ctr" eaLnBrk="1" hangingPunct="1"/>
            <a:endParaRPr lang="en-GB" sz="2000" dirty="0"/>
          </a:p>
          <a:p>
            <a:pPr algn="ctr" eaLnBrk="1" hangingPunct="1"/>
            <a:r>
              <a:rPr lang="en-GB" sz="2000" dirty="0"/>
              <a:t>Emeritus Professor Adrian Keane, The City Law School</a:t>
            </a:r>
            <a:br>
              <a:rPr lang="en-GB" sz="2000" dirty="0"/>
            </a:br>
            <a:r>
              <a:rPr lang="en-GB" sz="2000" dirty="0"/>
              <a:t/>
            </a:r>
            <a:br>
              <a:rPr lang="en-GB" sz="2000" dirty="0"/>
            </a:br>
            <a:r>
              <a:rPr lang="en-GB" sz="2000" dirty="0"/>
              <a:t>Associate Professor Paul McKeown, The City Law School</a:t>
            </a:r>
          </a:p>
          <a:p>
            <a:pPr algn="ctr" eaLnBrk="1" hangingPunct="1"/>
            <a:endParaRPr lang="en-GB" altLang="en-US" sz="2000" b="1" dirty="0">
              <a:ea typeface="ＭＳ Ｐゴシック" panose="020B0600070205080204" pitchFamily="34" charset="-128"/>
              <a:cs typeface="Arial" panose="020B0604020202020204" pitchFamily="34" charset="0"/>
            </a:endParaRPr>
          </a:p>
          <a:p>
            <a:pPr algn="ctr" eaLnBrk="1" hangingPunct="1"/>
            <a:r>
              <a:rPr lang="en-GB" altLang="en-US" sz="800" dirty="0">
                <a:ea typeface="ＭＳ Ｐゴシック" panose="020B0600070205080204" pitchFamily="34" charset="-128"/>
                <a:cs typeface="Arial" panose="020B0604020202020204" pitchFamily="34" charset="0"/>
              </a:rPr>
              <a:t>© Copyright Adrian Keane and Paul McKeown 2018</a:t>
            </a:r>
          </a:p>
        </p:txBody>
      </p:sp>
      <p:sp>
        <p:nvSpPr>
          <p:cNvPr id="3" name="TextBox 2"/>
          <p:cNvSpPr txBox="1"/>
          <p:nvPr/>
        </p:nvSpPr>
        <p:spPr>
          <a:xfrm>
            <a:off x="2339752" y="1052736"/>
            <a:ext cx="6480398" cy="461665"/>
          </a:xfrm>
          <a:prstGeom prst="rect">
            <a:avLst/>
          </a:prstGeom>
          <a:noFill/>
        </p:spPr>
        <p:txBody>
          <a:bodyPr wrap="square" rtlCol="0">
            <a:spAutoFit/>
          </a:bodyPr>
          <a:lstStyle/>
          <a:p>
            <a:pPr algn="r"/>
            <a:r>
              <a:rPr lang="en-GB" sz="1200" b="1" dirty="0">
                <a:solidFill>
                  <a:schemeClr val="bg1"/>
                </a:solidFill>
                <a:latin typeface="Calibri" panose="020F0502020204030204" pitchFamily="34" charset="0"/>
                <a:ea typeface="BatangChe" panose="02030609000101010101" pitchFamily="49" charset="-127"/>
              </a:rPr>
              <a:t>Centre for the Study of Legal Professional Practice</a:t>
            </a:r>
          </a:p>
          <a:p>
            <a:pPr algn="r"/>
            <a:r>
              <a:rPr lang="en-GB" sz="1200" b="1" dirty="0">
                <a:solidFill>
                  <a:schemeClr val="bg1"/>
                </a:solidFill>
                <a:latin typeface="Calibri" panose="020F0502020204030204" pitchFamily="34" charset="0"/>
                <a:ea typeface="BatangChe" panose="02030609000101010101" pitchFamily="49" charset="-127"/>
              </a:rPr>
              <a:t>Evidence and Proof Forum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836712"/>
            <a:ext cx="8423206" cy="1224136"/>
          </a:xfrm>
        </p:spPr>
        <p:txBody>
          <a:bodyPr/>
          <a:lstStyle/>
          <a:p>
            <a:r>
              <a:rPr lang="en-GB" dirty="0">
                <a:solidFill>
                  <a:srgbClr val="C00000"/>
                </a:solidFill>
              </a:rPr>
              <a:t>‘Reasonable’</a:t>
            </a:r>
          </a:p>
        </p:txBody>
      </p:sp>
      <p:sp>
        <p:nvSpPr>
          <p:cNvPr id="3" name="Content Placeholder 2"/>
          <p:cNvSpPr>
            <a:spLocks noGrp="1"/>
          </p:cNvSpPr>
          <p:nvPr>
            <p:ph idx="1"/>
          </p:nvPr>
        </p:nvSpPr>
        <p:spPr>
          <a:xfrm>
            <a:off x="395288" y="1628800"/>
            <a:ext cx="8641208" cy="4608513"/>
          </a:xfrm>
        </p:spPr>
        <p:txBody>
          <a:bodyPr/>
          <a:lstStyle/>
          <a:p>
            <a:r>
              <a:rPr lang="en-GB" dirty="0"/>
              <a:t> Key word: locates the concept of ‘beyond reasonable doubt’ on the spectrum of probability (ranges from doubtful to beyond all doubt).  </a:t>
            </a:r>
          </a:p>
          <a:p>
            <a:endParaRPr lang="en-GB" dirty="0"/>
          </a:p>
          <a:p>
            <a:r>
              <a:rPr lang="en-GB" dirty="0"/>
              <a:t>Definitions include </a:t>
            </a:r>
            <a:r>
              <a:rPr lang="en-GB" b="1" dirty="0"/>
              <a:t>moderate</a:t>
            </a:r>
            <a:r>
              <a:rPr lang="en-GB" dirty="0"/>
              <a:t>, </a:t>
            </a:r>
            <a:r>
              <a:rPr lang="en-GB" b="1" dirty="0"/>
              <a:t>not absurd</a:t>
            </a:r>
            <a:r>
              <a:rPr lang="en-GB" dirty="0"/>
              <a:t>, </a:t>
            </a:r>
            <a:r>
              <a:rPr lang="en-GB" b="1" dirty="0"/>
              <a:t>tolerable</a:t>
            </a:r>
            <a:r>
              <a:rPr lang="en-GB" dirty="0"/>
              <a:t>, </a:t>
            </a:r>
            <a:r>
              <a:rPr lang="en-GB" b="1" dirty="0"/>
              <a:t>fair</a:t>
            </a:r>
            <a:r>
              <a:rPr lang="en-GB" dirty="0"/>
              <a:t>. Convey too low a standard.</a:t>
            </a:r>
          </a:p>
          <a:p>
            <a:pPr marL="0" indent="0">
              <a:buNone/>
            </a:pPr>
            <a:r>
              <a:rPr lang="en-GB" dirty="0"/>
              <a:t> </a:t>
            </a:r>
          </a:p>
          <a:p>
            <a:pPr marL="0" indent="0">
              <a:buNone/>
            </a:pPr>
            <a:endParaRPr lang="en-GB" dirty="0"/>
          </a:p>
          <a:p>
            <a:pPr marL="0" indent="0">
              <a:buNone/>
            </a:pPr>
            <a:r>
              <a:rPr lang="en-GB" sz="1800" u="sng" dirty="0"/>
              <a:t>Oxford English Reference Dictionary </a:t>
            </a:r>
            <a:r>
              <a:rPr lang="en-GB" sz="1800" dirty="0"/>
              <a:t>(bold added): “ 1. having sound judgement; </a:t>
            </a:r>
            <a:r>
              <a:rPr lang="en-GB" sz="1800" b="1" dirty="0"/>
              <a:t>moderate</a:t>
            </a:r>
            <a:r>
              <a:rPr lang="en-GB" sz="1800" dirty="0"/>
              <a:t>; ready to listen to reason. 2 in accordance with reason [motive, cause or justification; </a:t>
            </a:r>
            <a:r>
              <a:rPr lang="en-GB" sz="1800" b="1" dirty="0"/>
              <a:t>not absurd</a:t>
            </a:r>
            <a:r>
              <a:rPr lang="en-GB" sz="1800" dirty="0"/>
              <a:t>; 3 a within the limits of reason;… 3c </a:t>
            </a:r>
            <a:r>
              <a:rPr lang="en-GB" sz="1800" b="1" dirty="0"/>
              <a:t>tolerable</a:t>
            </a:r>
            <a:r>
              <a:rPr lang="en-GB" sz="1800" dirty="0"/>
              <a:t>, </a:t>
            </a:r>
            <a:r>
              <a:rPr lang="en-GB" sz="1800" b="1" dirty="0"/>
              <a:t>fair</a:t>
            </a:r>
            <a:r>
              <a:rPr lang="en-GB" sz="1800" dirty="0"/>
              <a:t>.”</a:t>
            </a:r>
          </a:p>
          <a:p>
            <a:pPr marL="0" indent="0">
              <a:buNone/>
            </a:pPr>
            <a:r>
              <a:rPr lang="en-GB" sz="1800" u="sng" dirty="0"/>
              <a:t>Oxford English Dictionary </a:t>
            </a:r>
            <a:r>
              <a:rPr lang="en-GB" sz="1800" dirty="0"/>
              <a:t>(bold added): “</a:t>
            </a:r>
            <a:r>
              <a:rPr lang="en-GB" sz="1800" i="1" dirty="0"/>
              <a:t>A Adjective </a:t>
            </a:r>
            <a:r>
              <a:rPr lang="en-GB" sz="1800" dirty="0"/>
              <a:t>1. </a:t>
            </a:r>
            <a:r>
              <a:rPr lang="en-US" sz="1800" dirty="0"/>
              <a:t>Within the limits of what it would be </a:t>
            </a:r>
            <a:r>
              <a:rPr lang="en-US" sz="1800" b="1" dirty="0"/>
              <a:t>rational or sensible to expect</a:t>
            </a:r>
            <a:r>
              <a:rPr lang="en-US" sz="1800" dirty="0"/>
              <a:t>; </a:t>
            </a:r>
            <a:r>
              <a:rPr lang="en-US" sz="1800" b="1" dirty="0"/>
              <a:t>not extravagant or excessive; moderate</a:t>
            </a:r>
            <a:r>
              <a:rPr lang="en-US" sz="1800" dirty="0"/>
              <a:t>… 4.a. Of something abstract: in accordance with reason; </a:t>
            </a:r>
            <a:r>
              <a:rPr lang="en-US" sz="1800" b="1" dirty="0"/>
              <a:t>not irrational, absurd, or ridiculous; just, legitimate; due, fitting</a:t>
            </a:r>
            <a:r>
              <a:rPr lang="en-US" sz="1800" dirty="0"/>
              <a:t>.”</a:t>
            </a:r>
            <a:endParaRPr lang="en-GB" sz="1800" dirty="0"/>
          </a:p>
          <a:p>
            <a:endParaRPr lang="en-GB" dirty="0"/>
          </a:p>
        </p:txBody>
      </p:sp>
    </p:spTree>
    <p:extLst>
      <p:ext uri="{BB962C8B-B14F-4D97-AF65-F5344CB8AC3E}">
        <p14:creationId xmlns:p14="http://schemas.microsoft.com/office/powerpoint/2010/main" val="13460774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836712"/>
            <a:ext cx="8423206" cy="1368152"/>
          </a:xfrm>
        </p:spPr>
        <p:txBody>
          <a:bodyPr/>
          <a:lstStyle/>
          <a:p>
            <a:r>
              <a:rPr lang="en-GB" dirty="0">
                <a:solidFill>
                  <a:srgbClr val="C00000"/>
                </a:solidFill>
              </a:rPr>
              <a:t>‘Beyond’</a:t>
            </a:r>
          </a:p>
        </p:txBody>
      </p:sp>
      <p:sp>
        <p:nvSpPr>
          <p:cNvPr id="3" name="Content Placeholder 2"/>
          <p:cNvSpPr>
            <a:spLocks noGrp="1"/>
          </p:cNvSpPr>
          <p:nvPr>
            <p:ph idx="1"/>
          </p:nvPr>
        </p:nvSpPr>
        <p:spPr>
          <a:xfrm>
            <a:off x="393660" y="1484784"/>
            <a:ext cx="8424862" cy="4536505"/>
          </a:xfrm>
        </p:spPr>
        <p:txBody>
          <a:bodyPr/>
          <a:lstStyle/>
          <a:p>
            <a:pPr marL="0" indent="0">
              <a:buNone/>
            </a:pPr>
            <a:endParaRPr lang="en-GB" dirty="0"/>
          </a:p>
          <a:p>
            <a:r>
              <a:rPr lang="en-GB" dirty="0"/>
              <a:t>Lawyers see it as meaning ‘</a:t>
            </a:r>
            <a:r>
              <a:rPr lang="en-GB" b="1" dirty="0"/>
              <a:t>without</a:t>
            </a:r>
            <a:r>
              <a:rPr lang="en-GB" dirty="0"/>
              <a:t>’.</a:t>
            </a:r>
          </a:p>
          <a:p>
            <a:endParaRPr lang="en-GB" dirty="0"/>
          </a:p>
          <a:p>
            <a:r>
              <a:rPr lang="en-US" dirty="0"/>
              <a:t>Most definitions are ‘</a:t>
            </a:r>
            <a:r>
              <a:rPr lang="en-US" b="1" dirty="0"/>
              <a:t>farther than</a:t>
            </a:r>
            <a:r>
              <a:rPr lang="en-US" dirty="0"/>
              <a:t>’. So </a:t>
            </a:r>
            <a:r>
              <a:rPr lang="en-US" i="1" dirty="0"/>
              <a:t>more than </a:t>
            </a:r>
            <a:r>
              <a:rPr lang="en-US" dirty="0"/>
              <a:t>a reasonable doubt, towards no doubt at all? </a:t>
            </a:r>
          </a:p>
          <a:p>
            <a:pPr marL="0" indent="0">
              <a:buNone/>
            </a:pPr>
            <a:endParaRPr lang="en-GB" dirty="0"/>
          </a:p>
          <a:p>
            <a:pPr marL="0" indent="0">
              <a:buNone/>
            </a:pPr>
            <a:endParaRPr lang="en-GB" dirty="0"/>
          </a:p>
          <a:p>
            <a:pPr marL="0" indent="0">
              <a:buNone/>
            </a:pPr>
            <a:endParaRPr lang="en-GB" dirty="0"/>
          </a:p>
          <a:p>
            <a:pPr marL="0" indent="0">
              <a:buNone/>
            </a:pPr>
            <a:r>
              <a:rPr lang="en-GB" sz="1800" u="sng" dirty="0"/>
              <a:t>Oxford English Dictionary </a:t>
            </a:r>
            <a:r>
              <a:rPr lang="en-GB" sz="1800" dirty="0"/>
              <a:t>(bold added): </a:t>
            </a:r>
            <a:r>
              <a:rPr lang="en-GB" sz="1800" b="1" dirty="0"/>
              <a:t>Beyond</a:t>
            </a:r>
            <a:r>
              <a:rPr lang="en-GB" sz="1800" dirty="0"/>
              <a:t>  “…</a:t>
            </a:r>
            <a:r>
              <a:rPr lang="en-US" sz="1800" dirty="0"/>
              <a:t>3 a. Beyond the extent of, outside the range of (some action or perception); beyond the scope or sphere of action of.; b. </a:t>
            </a:r>
            <a:r>
              <a:rPr lang="en-US" sz="1800" b="1" dirty="0"/>
              <a:t>Beyond the capacity or comprehension of</a:t>
            </a:r>
            <a:r>
              <a:rPr lang="en-US" sz="1800" dirty="0"/>
              <a:t>…; 10 c. </a:t>
            </a:r>
            <a:r>
              <a:rPr lang="en-US" sz="1800" b="1" dirty="0"/>
              <a:t>With no possibility of</a:t>
            </a:r>
            <a:r>
              <a:rPr lang="en-US" sz="1800" dirty="0"/>
              <a:t>; so, or such, as not to admit of; so, or such, that there can be no…”</a:t>
            </a:r>
          </a:p>
          <a:p>
            <a:pPr marL="0" indent="0">
              <a:buNone/>
            </a:pPr>
            <a:endParaRPr lang="en-US" dirty="0"/>
          </a:p>
          <a:p>
            <a:endParaRPr lang="en-US" dirty="0"/>
          </a:p>
          <a:p>
            <a:endParaRPr lang="en-US" dirty="0"/>
          </a:p>
          <a:p>
            <a:endParaRPr lang="en-GB" dirty="0"/>
          </a:p>
        </p:txBody>
      </p:sp>
    </p:spTree>
    <p:extLst>
      <p:ext uri="{BB962C8B-B14F-4D97-AF65-F5344CB8AC3E}">
        <p14:creationId xmlns:p14="http://schemas.microsoft.com/office/powerpoint/2010/main" val="410092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1052736"/>
            <a:ext cx="8423206" cy="1152128"/>
          </a:xfrm>
        </p:spPr>
        <p:txBody>
          <a:bodyPr/>
          <a:lstStyle/>
          <a:p>
            <a:r>
              <a:rPr lang="en-GB" dirty="0">
                <a:solidFill>
                  <a:srgbClr val="C00000"/>
                </a:solidFill>
              </a:rPr>
              <a:t>‘Doubt’</a:t>
            </a:r>
          </a:p>
        </p:txBody>
      </p:sp>
      <p:sp>
        <p:nvSpPr>
          <p:cNvPr id="3" name="Content Placeholder 2"/>
          <p:cNvSpPr>
            <a:spLocks noGrp="1"/>
          </p:cNvSpPr>
          <p:nvPr>
            <p:ph idx="1"/>
          </p:nvPr>
        </p:nvSpPr>
        <p:spPr>
          <a:xfrm>
            <a:off x="395316" y="1700808"/>
            <a:ext cx="8424834" cy="4536505"/>
          </a:xfrm>
        </p:spPr>
        <p:txBody>
          <a:bodyPr/>
          <a:lstStyle/>
          <a:p>
            <a:r>
              <a:rPr lang="en-GB" dirty="0"/>
              <a:t> Has meanings which denote too high a standard: </a:t>
            </a:r>
            <a:r>
              <a:rPr lang="en-US" b="1" dirty="0"/>
              <a:t>State of uncertainty</a:t>
            </a:r>
            <a:r>
              <a:rPr lang="en-US" dirty="0"/>
              <a:t>’, ‘</a:t>
            </a:r>
            <a:r>
              <a:rPr lang="en-US" b="1" dirty="0"/>
              <a:t>being uncertain</a:t>
            </a:r>
            <a:r>
              <a:rPr lang="en-US" dirty="0"/>
              <a:t>’</a:t>
            </a:r>
          </a:p>
          <a:p>
            <a:pPr marL="0" indent="0">
              <a:buNone/>
            </a:pPr>
            <a:endParaRPr lang="en-US" dirty="0"/>
          </a:p>
          <a:p>
            <a:r>
              <a:rPr lang="en-US" dirty="0"/>
              <a:t> Needs qualifying words to avoid the standard being  </a:t>
            </a:r>
          </a:p>
          <a:p>
            <a:pPr marL="0" indent="0">
              <a:buNone/>
            </a:pPr>
            <a:r>
              <a:rPr lang="en-US" dirty="0"/>
              <a:t>   interpreted as absolute certainty. </a:t>
            </a:r>
          </a:p>
          <a:p>
            <a:pPr marL="0" indent="0">
              <a:buNone/>
            </a:pPr>
            <a:endParaRPr lang="en-US" dirty="0"/>
          </a:p>
          <a:p>
            <a:r>
              <a:rPr lang="en-US" dirty="0"/>
              <a:t> Qualifying word is ‘reasonable’</a:t>
            </a:r>
          </a:p>
          <a:p>
            <a:pPr marL="0" indent="0">
              <a:buNone/>
            </a:pPr>
            <a:endParaRPr lang="en-GB" dirty="0"/>
          </a:p>
          <a:p>
            <a:endParaRPr lang="en-GB" dirty="0"/>
          </a:p>
          <a:p>
            <a:pPr marL="0" indent="0">
              <a:buNone/>
            </a:pPr>
            <a:r>
              <a:rPr lang="en-GB" sz="1800" u="sng" dirty="0"/>
              <a:t>Oxford English Dictionary </a:t>
            </a:r>
            <a:r>
              <a:rPr lang="en-GB" sz="1800" dirty="0"/>
              <a:t>(bold added): </a:t>
            </a:r>
            <a:r>
              <a:rPr lang="en-GB" sz="1800" b="1" dirty="0"/>
              <a:t>Doubt</a:t>
            </a:r>
            <a:r>
              <a:rPr lang="en-GB" sz="1800" dirty="0"/>
              <a:t> “…1</a:t>
            </a:r>
            <a:r>
              <a:rPr lang="en-US" sz="1800" dirty="0"/>
              <a:t> a. The (</a:t>
            </a:r>
            <a:r>
              <a:rPr lang="en-US" sz="1800" b="1" dirty="0"/>
              <a:t>subjective</a:t>
            </a:r>
            <a:r>
              <a:rPr lang="en-US" sz="1800" dirty="0"/>
              <a:t>) </a:t>
            </a:r>
            <a:r>
              <a:rPr lang="en-US" sz="1800" b="1" dirty="0"/>
              <a:t>state of uncertainty </a:t>
            </a:r>
            <a:r>
              <a:rPr lang="en-US" sz="1800" dirty="0"/>
              <a:t>with regard to the truth or reality of anything; </a:t>
            </a:r>
            <a:r>
              <a:rPr lang="en-US" sz="1800" b="1" dirty="0"/>
              <a:t>undecidedness of belief or opinion</a:t>
            </a:r>
            <a:r>
              <a:rPr lang="en-US" sz="1800" dirty="0"/>
              <a:t>…</a:t>
            </a:r>
            <a:r>
              <a:rPr lang="en-US" sz="1800" b="1" dirty="0"/>
              <a:t> </a:t>
            </a:r>
            <a:r>
              <a:rPr lang="en-US" sz="1800" dirty="0"/>
              <a:t>b. The condition of being (</a:t>
            </a:r>
            <a:r>
              <a:rPr lang="en-US" sz="1800" b="1" dirty="0"/>
              <a:t>objectively</a:t>
            </a:r>
            <a:r>
              <a:rPr lang="en-US" sz="1800" dirty="0"/>
              <a:t>) </a:t>
            </a:r>
            <a:r>
              <a:rPr lang="en-US" sz="1800" b="1" dirty="0"/>
              <a:t>uncertain</a:t>
            </a:r>
            <a:r>
              <a:rPr lang="en-US" sz="1800" dirty="0"/>
              <a:t>; a state of affairs such as to </a:t>
            </a:r>
            <a:r>
              <a:rPr lang="en-US" sz="1800" b="1" dirty="0"/>
              <a:t>give occasion for hesitation or uncertainty</a:t>
            </a:r>
            <a:r>
              <a:rPr lang="en-US" sz="1800" dirty="0"/>
              <a:t>. </a:t>
            </a:r>
          </a:p>
          <a:p>
            <a:pPr marL="0" indent="0">
              <a:buNone/>
            </a:pPr>
            <a:r>
              <a:rPr lang="en-US" dirty="0"/>
              <a:t> </a:t>
            </a:r>
          </a:p>
          <a:p>
            <a:pPr marL="0" indent="0">
              <a:buNone/>
            </a:pPr>
            <a:endParaRPr lang="en-US" dirty="0"/>
          </a:p>
          <a:p>
            <a:pPr marL="0" indent="0">
              <a:buNone/>
            </a:pPr>
            <a:endParaRPr lang="en-GB" dirty="0"/>
          </a:p>
        </p:txBody>
      </p:sp>
    </p:spTree>
    <p:extLst>
      <p:ext uri="{BB962C8B-B14F-4D97-AF65-F5344CB8AC3E}">
        <p14:creationId xmlns:p14="http://schemas.microsoft.com/office/powerpoint/2010/main" val="583694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80728"/>
            <a:ext cx="8504732" cy="1152128"/>
          </a:xfrm>
        </p:spPr>
        <p:txBody>
          <a:bodyPr/>
          <a:lstStyle/>
          <a:p>
            <a:r>
              <a:rPr lang="en-GB" dirty="0">
                <a:solidFill>
                  <a:srgbClr val="C00000"/>
                </a:solidFill>
              </a:rPr>
              <a:t>Evaluation</a:t>
            </a:r>
            <a:r>
              <a:rPr lang="en-GB" sz="2400" dirty="0">
                <a:solidFill>
                  <a:srgbClr val="C00000"/>
                </a:solidFill>
              </a:rPr>
              <a:t> </a:t>
            </a:r>
            <a:br>
              <a:rPr lang="en-GB" sz="2400" dirty="0">
                <a:solidFill>
                  <a:srgbClr val="C00000"/>
                </a:solidFill>
              </a:rPr>
            </a:br>
            <a:r>
              <a:rPr lang="en-GB" sz="2400" dirty="0">
                <a:solidFill>
                  <a:srgbClr val="C00000"/>
                </a:solidFill>
              </a:rPr>
              <a:t/>
            </a:r>
            <a:br>
              <a:rPr lang="en-GB" sz="2400" dirty="0">
                <a:solidFill>
                  <a:srgbClr val="C00000"/>
                </a:solidFill>
              </a:rPr>
            </a:br>
            <a:r>
              <a:rPr lang="en-GB" sz="2400" dirty="0">
                <a:solidFill>
                  <a:srgbClr val="C00000"/>
                </a:solidFill>
              </a:rPr>
              <a:t/>
            </a:r>
            <a:br>
              <a:rPr lang="en-GB" sz="2400" dirty="0">
                <a:solidFill>
                  <a:srgbClr val="C00000"/>
                </a:solidFill>
              </a:rPr>
            </a:br>
            <a:endParaRPr lang="en-GB" sz="2400" dirty="0">
              <a:solidFill>
                <a:srgbClr val="C00000"/>
              </a:solidFill>
            </a:endParaRPr>
          </a:p>
        </p:txBody>
      </p:sp>
      <p:sp>
        <p:nvSpPr>
          <p:cNvPr id="3" name="Content Placeholder 2"/>
          <p:cNvSpPr>
            <a:spLocks noGrp="1"/>
          </p:cNvSpPr>
          <p:nvPr>
            <p:ph idx="1"/>
          </p:nvPr>
        </p:nvSpPr>
        <p:spPr>
          <a:xfrm>
            <a:off x="107504" y="1628800"/>
            <a:ext cx="8856984" cy="5112568"/>
          </a:xfrm>
        </p:spPr>
        <p:txBody>
          <a:bodyPr/>
          <a:lstStyle/>
          <a:p>
            <a:endParaRPr lang="en-GB" dirty="0"/>
          </a:p>
          <a:p>
            <a:pPr marL="0" indent="0">
              <a:buNone/>
            </a:pPr>
            <a:r>
              <a:rPr lang="en-GB" b="1" dirty="0">
                <a:latin typeface="Arial" charset="0"/>
                <a:cs typeface="Arial" charset="0"/>
              </a:rPr>
              <a:t>   Well known does not mean ‘well understood’</a:t>
            </a:r>
          </a:p>
          <a:p>
            <a:pPr marL="0" indent="0">
              <a:buNone/>
            </a:pPr>
            <a:endParaRPr lang="en-GB" dirty="0">
              <a:latin typeface="Arial" charset="0"/>
              <a:cs typeface="Arial" charset="0"/>
            </a:endParaRPr>
          </a:p>
          <a:p>
            <a:r>
              <a:rPr lang="en-GB" dirty="0"/>
              <a:t> Being ‘well known’ does not equate to comprehension</a:t>
            </a:r>
          </a:p>
          <a:p>
            <a:pPr marL="0" indent="0">
              <a:buNone/>
            </a:pPr>
            <a:endParaRPr lang="en-GB" dirty="0"/>
          </a:p>
          <a:p>
            <a:endParaRPr lang="en-GB" dirty="0"/>
          </a:p>
          <a:p>
            <a:r>
              <a:rPr lang="en-GB" dirty="0"/>
              <a:t> Phrase is not regularly used in ordinary situations or  </a:t>
            </a:r>
          </a:p>
          <a:p>
            <a:pPr marL="0" indent="0">
              <a:buNone/>
            </a:pPr>
            <a:r>
              <a:rPr lang="en-GB" dirty="0"/>
              <a:t>   understood the way it is supposed to be in a criminal trial </a:t>
            </a:r>
          </a:p>
          <a:p>
            <a:pPr marL="0" indent="0">
              <a:buNone/>
            </a:pPr>
            <a:r>
              <a:rPr lang="en-GB" dirty="0"/>
              <a:t>   (see Martin CJ, Chief Justice of Supreme Court of the Northern </a:t>
            </a:r>
          </a:p>
          <a:p>
            <a:pPr marL="0" indent="0">
              <a:buNone/>
            </a:pPr>
            <a:r>
              <a:rPr lang="en-GB" dirty="0"/>
              <a:t>   Territory, Paper, (2010); to similar effect, see </a:t>
            </a:r>
            <a:r>
              <a:rPr lang="en-GB" b="1" i="1" dirty="0"/>
              <a:t>R v </a:t>
            </a:r>
            <a:r>
              <a:rPr lang="en-GB" b="1" i="1" dirty="0" err="1"/>
              <a:t>Lifchus</a:t>
            </a:r>
            <a:r>
              <a:rPr lang="en-GB" b="1" i="1" dirty="0"/>
              <a:t>  </a:t>
            </a:r>
          </a:p>
          <a:p>
            <a:pPr marL="0" indent="0">
              <a:buNone/>
            </a:pPr>
            <a:r>
              <a:rPr lang="en-GB" b="1" i="1" dirty="0"/>
              <a:t>   </a:t>
            </a:r>
            <a:r>
              <a:rPr lang="en-GB" b="1" dirty="0"/>
              <a:t>[1997] 3 SCR 320</a:t>
            </a:r>
            <a:r>
              <a:rPr lang="en-GB" dirty="0"/>
              <a:t>).</a:t>
            </a:r>
          </a:p>
          <a:p>
            <a:pPr marL="0" indent="0">
              <a:buNone/>
            </a:pPr>
            <a:endParaRPr lang="en-GB" dirty="0"/>
          </a:p>
          <a:p>
            <a:pPr marL="0" indent="0">
              <a:buNone/>
            </a:pPr>
            <a:endParaRPr lang="en-GB" dirty="0"/>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1086911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660" y="692696"/>
            <a:ext cx="8424862" cy="1512168"/>
          </a:xfrm>
        </p:spPr>
        <p:txBody>
          <a:bodyPr/>
          <a:lstStyle/>
          <a:p>
            <a:r>
              <a:rPr lang="en-GB" dirty="0">
                <a:solidFill>
                  <a:srgbClr val="C00000"/>
                </a:solidFill>
              </a:rPr>
              <a:t>Evaluation </a:t>
            </a:r>
            <a:r>
              <a:rPr lang="en-GB" sz="2400" dirty="0">
                <a:solidFill>
                  <a:srgbClr val="C00000"/>
                </a:solidFill>
              </a:rPr>
              <a:t/>
            </a:r>
            <a:br>
              <a:rPr lang="en-GB" sz="2400" dirty="0">
                <a:solidFill>
                  <a:srgbClr val="C00000"/>
                </a:solidFill>
              </a:rPr>
            </a:br>
            <a:r>
              <a:rPr lang="en-GB" sz="2400" dirty="0">
                <a:solidFill>
                  <a:srgbClr val="C00000"/>
                </a:solidFill>
              </a:rPr>
              <a:t/>
            </a:r>
            <a:br>
              <a:rPr lang="en-GB" sz="2400" dirty="0">
                <a:solidFill>
                  <a:srgbClr val="C00000"/>
                </a:solidFill>
              </a:rPr>
            </a:br>
            <a:r>
              <a:rPr lang="en-GB" sz="2400" dirty="0"/>
              <a:t>Causes uncertainty and disagreement among jurors</a:t>
            </a:r>
          </a:p>
        </p:txBody>
      </p:sp>
      <p:sp>
        <p:nvSpPr>
          <p:cNvPr id="3" name="Content Placeholder 2"/>
          <p:cNvSpPr>
            <a:spLocks noGrp="1"/>
          </p:cNvSpPr>
          <p:nvPr>
            <p:ph idx="1"/>
          </p:nvPr>
        </p:nvSpPr>
        <p:spPr>
          <a:xfrm>
            <a:off x="393660" y="1844824"/>
            <a:ext cx="8424862" cy="4176465"/>
          </a:xfrm>
        </p:spPr>
        <p:txBody>
          <a:bodyPr/>
          <a:lstStyle/>
          <a:p>
            <a:pPr marL="0" indent="0">
              <a:buNone/>
            </a:pPr>
            <a:endParaRPr lang="en-GB" dirty="0"/>
          </a:p>
          <a:p>
            <a:r>
              <a:rPr lang="en-GB" dirty="0"/>
              <a:t> Juries have difficulty understanding the concept (</a:t>
            </a:r>
            <a:r>
              <a:rPr lang="en-GB" dirty="0" err="1"/>
              <a:t>Darbyshire</a:t>
            </a:r>
            <a:r>
              <a:rPr lang="en-GB" dirty="0"/>
              <a:t> [2001] Crim LR 970 at 978)</a:t>
            </a:r>
          </a:p>
          <a:p>
            <a:endParaRPr lang="en-GB" dirty="0"/>
          </a:p>
          <a:p>
            <a:r>
              <a:rPr lang="en-GB" dirty="0"/>
              <a:t> Failure to define increases individual uncertainty &amp; group disagreement (Kerr et al (1976) 34 J </a:t>
            </a:r>
            <a:r>
              <a:rPr lang="en-GB" dirty="0" err="1"/>
              <a:t>Pers</a:t>
            </a:r>
            <a:r>
              <a:rPr lang="en-GB" dirty="0"/>
              <a:t> and </a:t>
            </a:r>
            <a:r>
              <a:rPr lang="en-GB" dirty="0" err="1"/>
              <a:t>Soc</a:t>
            </a:r>
            <a:r>
              <a:rPr lang="en-GB" dirty="0"/>
              <a:t> Psych 282 at 292).</a:t>
            </a:r>
          </a:p>
          <a:p>
            <a:pPr marL="0" indent="0">
              <a:buNone/>
            </a:pPr>
            <a:endParaRPr lang="en-GB" dirty="0"/>
          </a:p>
          <a:p>
            <a:r>
              <a:rPr lang="en-GB" dirty="0"/>
              <a:t> Phrase should be defined. See </a:t>
            </a:r>
            <a:r>
              <a:rPr lang="en-GB" b="1" i="1" dirty="0"/>
              <a:t>Victor v Nebraska </a:t>
            </a:r>
            <a:r>
              <a:rPr lang="en-GB" b="1" dirty="0"/>
              <a:t>511 US 1 (1994) </a:t>
            </a:r>
            <a:r>
              <a:rPr lang="en-GB" dirty="0"/>
              <a:t>at </a:t>
            </a:r>
            <a:r>
              <a:rPr lang="en-GB" b="1" dirty="0"/>
              <a:t>26</a:t>
            </a:r>
            <a:r>
              <a:rPr lang="en-GB" dirty="0"/>
              <a:t> and </a:t>
            </a:r>
            <a:r>
              <a:rPr lang="en-GB" b="1" i="1" dirty="0"/>
              <a:t>R v </a:t>
            </a:r>
            <a:r>
              <a:rPr lang="en-GB" b="1" i="1" dirty="0" err="1"/>
              <a:t>Lifchus</a:t>
            </a:r>
            <a:r>
              <a:rPr lang="en-GB" b="1" i="1" dirty="0"/>
              <a:t> </a:t>
            </a:r>
            <a:r>
              <a:rPr lang="en-GB" b="1" dirty="0"/>
              <a:t>[1997] 3 SCR 320 </a:t>
            </a:r>
            <a:r>
              <a:rPr lang="en-GB" dirty="0"/>
              <a:t>at </a:t>
            </a:r>
            <a:r>
              <a:rPr lang="en-GB" b="1" dirty="0"/>
              <a:t>[22] </a:t>
            </a:r>
            <a:r>
              <a:rPr lang="en-GB" dirty="0"/>
              <a:t>(explanation is an “essential element” of instructions to the jury).</a:t>
            </a:r>
          </a:p>
          <a:p>
            <a:pPr marL="0" indent="0">
              <a:buNone/>
            </a:pPr>
            <a:endParaRPr lang="en-GB" dirty="0"/>
          </a:p>
        </p:txBody>
      </p:sp>
    </p:spTree>
    <p:extLst>
      <p:ext uri="{BB962C8B-B14F-4D97-AF65-F5344CB8AC3E}">
        <p14:creationId xmlns:p14="http://schemas.microsoft.com/office/powerpoint/2010/main" val="1425809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620688"/>
            <a:ext cx="8494966" cy="1620180"/>
          </a:xfrm>
        </p:spPr>
        <p:txBody>
          <a:bodyPr/>
          <a:lstStyle/>
          <a:p>
            <a:r>
              <a:rPr lang="en-GB" dirty="0">
                <a:solidFill>
                  <a:srgbClr val="C00000"/>
                </a:solidFill>
              </a:rPr>
              <a:t>Evaluation</a:t>
            </a:r>
            <a:r>
              <a:rPr lang="en-GB" sz="2400" dirty="0">
                <a:solidFill>
                  <a:srgbClr val="C00000"/>
                </a:solidFill>
              </a:rPr>
              <a:t/>
            </a:r>
            <a:br>
              <a:rPr lang="en-GB" sz="2400" dirty="0">
                <a:solidFill>
                  <a:srgbClr val="C00000"/>
                </a:solidFill>
              </a:rPr>
            </a:br>
            <a:r>
              <a:rPr lang="en-GB" sz="2400" dirty="0">
                <a:solidFill>
                  <a:srgbClr val="C00000"/>
                </a:solidFill>
              </a:rPr>
              <a:t/>
            </a:r>
            <a:br>
              <a:rPr lang="en-GB" sz="2400" dirty="0">
                <a:solidFill>
                  <a:srgbClr val="C00000"/>
                </a:solidFill>
              </a:rPr>
            </a:br>
            <a:r>
              <a:rPr lang="en-GB" sz="2400" dirty="0">
                <a:solidFill>
                  <a:srgbClr val="C00000"/>
                </a:solidFill>
              </a:rPr>
              <a:t/>
            </a:r>
            <a:br>
              <a:rPr lang="en-GB" sz="2400" dirty="0">
                <a:solidFill>
                  <a:srgbClr val="C00000"/>
                </a:solidFill>
              </a:rPr>
            </a:br>
            <a:endParaRPr lang="en-GB" sz="2400" dirty="0"/>
          </a:p>
        </p:txBody>
      </p:sp>
      <p:sp>
        <p:nvSpPr>
          <p:cNvPr id="3" name="Content Placeholder 2"/>
          <p:cNvSpPr>
            <a:spLocks noGrp="1"/>
          </p:cNvSpPr>
          <p:nvPr>
            <p:ph idx="1"/>
          </p:nvPr>
        </p:nvSpPr>
        <p:spPr>
          <a:xfrm>
            <a:off x="107504" y="1124744"/>
            <a:ext cx="9036496" cy="5733256"/>
          </a:xfrm>
        </p:spPr>
        <p:txBody>
          <a:bodyPr/>
          <a:lstStyle/>
          <a:p>
            <a:pPr marL="0" indent="0">
              <a:buNone/>
            </a:pPr>
            <a:r>
              <a:rPr lang="en-GB" b="1" dirty="0"/>
              <a:t>   Interpretation varies; risk of interpreting too low </a:t>
            </a:r>
          </a:p>
          <a:p>
            <a:pPr marL="0" indent="0">
              <a:buNone/>
            </a:pPr>
            <a:endParaRPr lang="en-GB" b="1" dirty="0"/>
          </a:p>
          <a:p>
            <a:r>
              <a:rPr lang="en-GB" dirty="0"/>
              <a:t> </a:t>
            </a:r>
            <a:r>
              <a:rPr lang="en-GB" dirty="0" err="1"/>
              <a:t>Meuller</a:t>
            </a:r>
            <a:r>
              <a:rPr lang="en-GB" dirty="0"/>
              <a:t>-Johnson et al (2018): interpretation varies according to    </a:t>
            </a:r>
          </a:p>
          <a:p>
            <a:pPr marL="0" indent="0">
              <a:buNone/>
            </a:pPr>
            <a:r>
              <a:rPr lang="en-GB" dirty="0"/>
              <a:t>   gender, age and education.</a:t>
            </a:r>
          </a:p>
          <a:p>
            <a:pPr marL="0" indent="0">
              <a:buNone/>
            </a:pPr>
            <a:endParaRPr lang="en-GB" dirty="0"/>
          </a:p>
          <a:p>
            <a:r>
              <a:rPr lang="en-GB" dirty="0"/>
              <a:t> </a:t>
            </a:r>
            <a:r>
              <a:rPr lang="en-GB" dirty="0" err="1"/>
              <a:t>Trimboli</a:t>
            </a:r>
            <a:r>
              <a:rPr lang="en-GB" dirty="0"/>
              <a:t> (2008): research by New South Wales Bureau of </a:t>
            </a:r>
          </a:p>
          <a:p>
            <a:pPr marL="0" indent="0">
              <a:buNone/>
            </a:pPr>
            <a:r>
              <a:rPr lang="en-GB" dirty="0"/>
              <a:t>   Crime Statistics, </a:t>
            </a:r>
            <a:r>
              <a:rPr lang="en-GB" u="sng" dirty="0"/>
              <a:t>22% of subjects</a:t>
            </a:r>
            <a:r>
              <a:rPr lang="en-GB" dirty="0"/>
              <a:t>: </a:t>
            </a:r>
            <a:r>
              <a:rPr lang="en-GB" b="1" dirty="0"/>
              <a:t>‘pretty likely’ </a:t>
            </a:r>
            <a:r>
              <a:rPr lang="en-GB" dirty="0"/>
              <a:t>or </a:t>
            </a:r>
            <a:r>
              <a:rPr lang="en-GB" b="1" dirty="0"/>
              <a:t>‘very likely’</a:t>
            </a:r>
            <a:r>
              <a:rPr lang="en-GB" dirty="0"/>
              <a:t>.</a:t>
            </a:r>
          </a:p>
          <a:p>
            <a:pPr marL="0" indent="0">
              <a:buNone/>
            </a:pPr>
            <a:endParaRPr lang="en-GB" b="1" dirty="0"/>
          </a:p>
          <a:p>
            <a:r>
              <a:rPr lang="en-GB" dirty="0"/>
              <a:t> Hastie (Cambridge,1993): among subjects, percentage of confidence needed for conviction ranged from </a:t>
            </a:r>
            <a:r>
              <a:rPr lang="en-GB" u="sng" dirty="0"/>
              <a:t>51% to 92%.</a:t>
            </a:r>
          </a:p>
          <a:p>
            <a:pPr marL="0" indent="0">
              <a:buNone/>
            </a:pPr>
            <a:endParaRPr lang="en-GB" u="sng" dirty="0"/>
          </a:p>
          <a:p>
            <a:r>
              <a:rPr lang="en-GB" dirty="0"/>
              <a:t> Young et al (1993) research in New Zealand: where ‘feeling   </a:t>
            </a:r>
          </a:p>
          <a:p>
            <a:pPr marL="0" indent="0">
              <a:buNone/>
            </a:pPr>
            <a:r>
              <a:rPr lang="en-GB" dirty="0"/>
              <a:t>   sure’ or ’being sure of guilt is added, among subjects, the </a:t>
            </a:r>
          </a:p>
          <a:p>
            <a:pPr marL="0" indent="0">
              <a:buNone/>
            </a:pPr>
            <a:r>
              <a:rPr lang="en-GB" dirty="0"/>
              <a:t>   percentage range was </a:t>
            </a:r>
            <a:r>
              <a:rPr lang="en-GB" u="sng" dirty="0"/>
              <a:t>50%-100%</a:t>
            </a:r>
            <a:r>
              <a:rPr lang="en-GB" dirty="0"/>
              <a:t>.  </a:t>
            </a:r>
            <a:r>
              <a:rPr lang="en-GB" dirty="0" err="1"/>
              <a:t>McCauliffe</a:t>
            </a:r>
            <a:r>
              <a:rPr lang="en-GB" dirty="0"/>
              <a:t> (1982) same   </a:t>
            </a:r>
          </a:p>
          <a:p>
            <a:pPr marL="0" indent="0">
              <a:buNone/>
            </a:pPr>
            <a:r>
              <a:rPr lang="en-GB" dirty="0"/>
              <a:t>   range for 171 US federal judges! </a:t>
            </a:r>
          </a:p>
        </p:txBody>
      </p:sp>
    </p:spTree>
    <p:extLst>
      <p:ext uri="{BB962C8B-B14F-4D97-AF65-F5344CB8AC3E}">
        <p14:creationId xmlns:p14="http://schemas.microsoft.com/office/powerpoint/2010/main" val="2447574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88" y="764704"/>
            <a:ext cx="8423234" cy="1008112"/>
          </a:xfrm>
        </p:spPr>
        <p:txBody>
          <a:bodyPr/>
          <a:lstStyle/>
          <a:p>
            <a:r>
              <a:rPr lang="en-GB" dirty="0">
                <a:solidFill>
                  <a:srgbClr val="C00000"/>
                </a:solidFill>
              </a:rPr>
              <a:t>Evaluation</a:t>
            </a:r>
            <a:br>
              <a:rPr lang="en-GB" dirty="0">
                <a:solidFill>
                  <a:srgbClr val="C00000"/>
                </a:solidFill>
              </a:rPr>
            </a:br>
            <a:r>
              <a:rPr lang="en-GB" dirty="0">
                <a:solidFill>
                  <a:srgbClr val="C00000"/>
                </a:solidFill>
              </a:rPr>
              <a:t/>
            </a:r>
            <a:br>
              <a:rPr lang="en-GB" dirty="0">
                <a:solidFill>
                  <a:srgbClr val="C00000"/>
                </a:solidFill>
              </a:rPr>
            </a:br>
            <a:r>
              <a:rPr lang="en-GB" sz="2400" dirty="0"/>
              <a:t>Overall</a:t>
            </a:r>
            <a:r>
              <a:rPr lang="en-GB" dirty="0"/>
              <a:t/>
            </a:r>
            <a:br>
              <a:rPr lang="en-GB" dirty="0"/>
            </a:br>
            <a:endParaRPr lang="en-GB" dirty="0"/>
          </a:p>
        </p:txBody>
      </p:sp>
      <p:sp>
        <p:nvSpPr>
          <p:cNvPr id="3" name="Content Placeholder 2"/>
          <p:cNvSpPr>
            <a:spLocks noGrp="1"/>
          </p:cNvSpPr>
          <p:nvPr>
            <p:ph idx="1"/>
          </p:nvPr>
        </p:nvSpPr>
        <p:spPr>
          <a:xfrm>
            <a:off x="395288" y="2276872"/>
            <a:ext cx="8424862" cy="3960441"/>
          </a:xfrm>
        </p:spPr>
        <p:txBody>
          <a:bodyPr/>
          <a:lstStyle/>
          <a:p>
            <a:r>
              <a:rPr lang="en-GB" dirty="0"/>
              <a:t>Dictionary definitions: too low a standard may be conveyed.</a:t>
            </a:r>
          </a:p>
          <a:p>
            <a:pPr marL="0" indent="0">
              <a:buNone/>
            </a:pPr>
            <a:endParaRPr lang="en-GB" dirty="0"/>
          </a:p>
          <a:p>
            <a:r>
              <a:rPr lang="en-GB" dirty="0"/>
              <a:t>Research: juries are uncertain as to what the phrase means and, without a definition, there is greater disagreement.</a:t>
            </a:r>
          </a:p>
          <a:p>
            <a:pPr marL="0" indent="0">
              <a:buNone/>
            </a:pPr>
            <a:endParaRPr lang="en-GB" dirty="0"/>
          </a:p>
          <a:p>
            <a:r>
              <a:rPr lang="en-GB" dirty="0"/>
              <a:t> Without an explanation, significant number of jurors might apply too low a standard. Even judges are not immune to this. </a:t>
            </a:r>
          </a:p>
          <a:p>
            <a:endParaRPr lang="en-GB" dirty="0"/>
          </a:p>
        </p:txBody>
      </p:sp>
    </p:spTree>
    <p:extLst>
      <p:ext uri="{BB962C8B-B14F-4D97-AF65-F5344CB8AC3E}">
        <p14:creationId xmlns:p14="http://schemas.microsoft.com/office/powerpoint/2010/main" val="7830967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980728"/>
            <a:ext cx="8423206" cy="1224136"/>
          </a:xfrm>
        </p:spPr>
        <p:txBody>
          <a:bodyPr/>
          <a:lstStyle/>
          <a:p>
            <a:r>
              <a:rPr lang="en-GB" dirty="0">
                <a:solidFill>
                  <a:srgbClr val="C00000"/>
                </a:solidFill>
              </a:rPr>
              <a:t>‘Sure’</a:t>
            </a:r>
            <a:br>
              <a:rPr lang="en-GB" dirty="0">
                <a:solidFill>
                  <a:srgbClr val="C00000"/>
                </a:solidFill>
              </a:rPr>
            </a:br>
            <a:r>
              <a:rPr lang="en-GB" dirty="0">
                <a:solidFill>
                  <a:srgbClr val="C00000"/>
                </a:solidFill>
              </a:rPr>
              <a:t/>
            </a:r>
            <a:br>
              <a:rPr lang="en-GB" dirty="0">
                <a:solidFill>
                  <a:srgbClr val="C00000"/>
                </a:solidFill>
              </a:rPr>
            </a:br>
            <a:r>
              <a:rPr lang="en-GB" sz="2400" dirty="0"/>
              <a:t>Early use</a:t>
            </a:r>
          </a:p>
        </p:txBody>
      </p:sp>
      <p:sp>
        <p:nvSpPr>
          <p:cNvPr id="3" name="Content Placeholder 2"/>
          <p:cNvSpPr>
            <a:spLocks noGrp="1"/>
          </p:cNvSpPr>
          <p:nvPr>
            <p:ph idx="1"/>
          </p:nvPr>
        </p:nvSpPr>
        <p:spPr>
          <a:xfrm>
            <a:off x="395288" y="2420888"/>
            <a:ext cx="8424862" cy="3816425"/>
          </a:xfrm>
        </p:spPr>
        <p:txBody>
          <a:bodyPr/>
          <a:lstStyle/>
          <a:p>
            <a:r>
              <a:rPr lang="en-GB" b="1" i="1" dirty="0"/>
              <a:t>R v </a:t>
            </a:r>
            <a:r>
              <a:rPr lang="en-GB" b="1" i="1" dirty="0" err="1"/>
              <a:t>Kritz</a:t>
            </a:r>
            <a:r>
              <a:rPr lang="en-GB" b="1" dirty="0"/>
              <a:t> [1950] 1 KB 82 </a:t>
            </a:r>
            <a:r>
              <a:rPr lang="en-GB" dirty="0"/>
              <a:t>at</a:t>
            </a:r>
            <a:r>
              <a:rPr lang="en-GB" b="1" dirty="0"/>
              <a:t> 88-90</a:t>
            </a:r>
            <a:r>
              <a:rPr lang="en-GB" dirty="0"/>
              <a:t>, Per Goddard CJ: ‘the jury must not return a verdict against the defendant unless they feel sure…” </a:t>
            </a:r>
          </a:p>
          <a:p>
            <a:pPr marL="0" indent="0">
              <a:buNone/>
            </a:pPr>
            <a:endParaRPr lang="en-GB" dirty="0"/>
          </a:p>
          <a:p>
            <a:r>
              <a:rPr lang="en-GB" b="1" i="1" dirty="0"/>
              <a:t>R v Summers </a:t>
            </a:r>
            <a:r>
              <a:rPr lang="en-GB" b="1" dirty="0"/>
              <a:t>(1952) 36 Cr App R 14 </a:t>
            </a:r>
            <a:r>
              <a:rPr lang="en-GB" dirty="0"/>
              <a:t>at </a:t>
            </a:r>
            <a:r>
              <a:rPr lang="en-GB" b="1" dirty="0"/>
              <a:t>15</a:t>
            </a:r>
            <a:r>
              <a:rPr lang="en-GB" dirty="0"/>
              <a:t>, Goddard CJ again endorsed ‘sure’, and because of problems with ‘beyond reasonable doubt’. </a:t>
            </a:r>
          </a:p>
          <a:p>
            <a:pPr marL="0" indent="0">
              <a:buNone/>
            </a:pPr>
            <a:endParaRPr lang="en-GB" dirty="0"/>
          </a:p>
          <a:p>
            <a:r>
              <a:rPr lang="en-GB" dirty="0"/>
              <a:t>But in </a:t>
            </a:r>
            <a:r>
              <a:rPr lang="en-GB" b="1" i="1" dirty="0"/>
              <a:t>R v Hepworth and </a:t>
            </a:r>
            <a:r>
              <a:rPr lang="en-GB" b="1" i="1" dirty="0" err="1"/>
              <a:t>Fearnley</a:t>
            </a:r>
            <a:r>
              <a:rPr lang="en-GB" b="1" i="1" dirty="0"/>
              <a:t> </a:t>
            </a:r>
            <a:r>
              <a:rPr lang="en-GB" b="1" dirty="0"/>
              <a:t>[1952] 2 QB 600 </a:t>
            </a:r>
            <a:r>
              <a:rPr lang="en-GB" dirty="0"/>
              <a:t>at</a:t>
            </a:r>
            <a:r>
              <a:rPr lang="en-GB" b="1" dirty="0"/>
              <a:t> 603</a:t>
            </a:r>
            <a:r>
              <a:rPr lang="en-GB" dirty="0"/>
              <a:t>,  Goddard CJ endorsed ‘beyond reasonable doubt’!</a:t>
            </a:r>
          </a:p>
          <a:p>
            <a:pPr marL="0" indent="0">
              <a:buNone/>
            </a:pPr>
            <a:r>
              <a:rPr lang="en-GB" dirty="0"/>
              <a:t> </a:t>
            </a:r>
          </a:p>
        </p:txBody>
      </p:sp>
    </p:spTree>
    <p:extLst>
      <p:ext uri="{BB962C8B-B14F-4D97-AF65-F5344CB8AC3E}">
        <p14:creationId xmlns:p14="http://schemas.microsoft.com/office/powerpoint/2010/main" val="389996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1340768"/>
            <a:ext cx="8423206" cy="864096"/>
          </a:xfrm>
        </p:spPr>
        <p:txBody>
          <a:bodyPr/>
          <a:lstStyle/>
          <a:p>
            <a:r>
              <a:rPr lang="en-GB" dirty="0">
                <a:solidFill>
                  <a:srgbClr val="C00000"/>
                </a:solidFill>
              </a:rPr>
              <a:t>‘Sure’- dictionary definitions</a:t>
            </a:r>
          </a:p>
        </p:txBody>
      </p:sp>
      <p:sp>
        <p:nvSpPr>
          <p:cNvPr id="3" name="Content Placeholder 2"/>
          <p:cNvSpPr>
            <a:spLocks noGrp="1"/>
          </p:cNvSpPr>
          <p:nvPr>
            <p:ph idx="1"/>
          </p:nvPr>
        </p:nvSpPr>
        <p:spPr>
          <a:xfrm>
            <a:off x="323528" y="1196752"/>
            <a:ext cx="8712968" cy="5472608"/>
          </a:xfrm>
        </p:spPr>
        <p:txBody>
          <a:bodyPr/>
          <a:lstStyle/>
          <a:p>
            <a:pPr marL="0" indent="0">
              <a:buNone/>
            </a:pPr>
            <a:r>
              <a:rPr lang="en-GB" dirty="0"/>
              <a:t> </a:t>
            </a:r>
          </a:p>
          <a:p>
            <a:pPr marL="0" indent="0">
              <a:buNone/>
            </a:pPr>
            <a:endParaRPr lang="en-GB" dirty="0"/>
          </a:p>
          <a:p>
            <a:pPr marL="0" indent="0">
              <a:buNone/>
            </a:pPr>
            <a:endParaRPr lang="en-GB" dirty="0"/>
          </a:p>
          <a:p>
            <a:r>
              <a:rPr lang="en-GB" dirty="0"/>
              <a:t>Carries various meanings. Suggest too high a standard: ‘</a:t>
            </a:r>
            <a:r>
              <a:rPr lang="en-GB" b="1" dirty="0"/>
              <a:t>undoubtedly</a:t>
            </a:r>
            <a:r>
              <a:rPr lang="en-GB" dirty="0"/>
              <a:t>’, ‘</a:t>
            </a:r>
            <a:r>
              <a:rPr lang="en-GB" b="1" dirty="0"/>
              <a:t>unquestionably</a:t>
            </a:r>
            <a:r>
              <a:rPr lang="en-GB" dirty="0"/>
              <a:t>’, ‘</a:t>
            </a:r>
            <a:r>
              <a:rPr lang="en-GB" b="1" dirty="0"/>
              <a:t>certain</a:t>
            </a:r>
            <a:r>
              <a:rPr lang="en-GB" dirty="0"/>
              <a:t>’, ‘</a:t>
            </a:r>
            <a:r>
              <a:rPr lang="en-GB" b="1" dirty="0"/>
              <a:t>having no doubt</a:t>
            </a:r>
            <a:r>
              <a:rPr lang="en-GB" dirty="0"/>
              <a:t>’</a:t>
            </a:r>
          </a:p>
          <a:p>
            <a:pPr marL="0" indent="0">
              <a:buNone/>
            </a:pPr>
            <a:endParaRPr lang="en-GB" dirty="0"/>
          </a:p>
          <a:p>
            <a:pPr marL="0" indent="0">
              <a:buNone/>
            </a:pPr>
            <a:endParaRPr lang="en-GB" sz="1800" dirty="0"/>
          </a:p>
          <a:p>
            <a:pPr marL="0" indent="0">
              <a:buNone/>
            </a:pPr>
            <a:endParaRPr lang="en-GB" sz="1800" dirty="0"/>
          </a:p>
          <a:p>
            <a:pPr marL="0" indent="0">
              <a:buNone/>
            </a:pPr>
            <a:r>
              <a:rPr lang="en-GB" sz="1800" u="sng" dirty="0"/>
              <a:t>Oxford English Reference Dictionary</a:t>
            </a:r>
            <a:r>
              <a:rPr lang="en-GB" sz="1800" dirty="0"/>
              <a:t>, first entry: ‘ having or seeming to have adequate [sufficient, satisfactory] reason for a belief or assertion’. Numerous entries in the Oxford English Dictionary. Most relevant is perhaps (bold added) “</a:t>
            </a:r>
            <a:r>
              <a:rPr lang="en-US" sz="1800" dirty="0"/>
              <a:t>III. </a:t>
            </a:r>
            <a:r>
              <a:rPr lang="en-US" sz="1800" b="1" dirty="0"/>
              <a:t>Senses relating primarily to certainty or confidence</a:t>
            </a:r>
            <a:r>
              <a:rPr lang="en-US" sz="1800" dirty="0"/>
              <a:t>… 9. In predicative use. </a:t>
            </a:r>
            <a:r>
              <a:rPr lang="en-US" sz="1800" b="1" dirty="0"/>
              <a:t>Feeling certain in one's mind</a:t>
            </a:r>
            <a:r>
              <a:rPr lang="en-US" sz="1800" dirty="0"/>
              <a:t>, convinced; </a:t>
            </a:r>
            <a:r>
              <a:rPr lang="en-US" sz="1800" b="1" dirty="0"/>
              <a:t>having no doubt </a:t>
            </a:r>
            <a:r>
              <a:rPr lang="en-US" sz="1800" dirty="0"/>
              <a:t>or mistrust; confident, assured.”</a:t>
            </a:r>
          </a:p>
          <a:p>
            <a:pPr marL="0" indent="0">
              <a:buNone/>
            </a:pPr>
            <a:endParaRPr lang="en-US" dirty="0"/>
          </a:p>
          <a:p>
            <a:pPr marL="0" indent="0">
              <a:buNone/>
            </a:pPr>
            <a:r>
              <a:rPr lang="en-US" sz="1800" u="sng" dirty="0"/>
              <a:t>Chambers</a:t>
            </a:r>
            <a:r>
              <a:rPr lang="en-US" sz="1800" dirty="0"/>
              <a:t>: 1.”</a:t>
            </a:r>
            <a:r>
              <a:rPr lang="en-US" sz="1800" b="1" dirty="0"/>
              <a:t>Confident beyond doubt </a:t>
            </a:r>
            <a:r>
              <a:rPr lang="en-US" sz="1800" dirty="0"/>
              <a:t>in one’s belief or knowledge”  2. “</a:t>
            </a:r>
            <a:r>
              <a:rPr lang="en-US" sz="1800" b="1" dirty="0"/>
              <a:t>Undoubtedly true </a:t>
            </a:r>
            <a:r>
              <a:rPr lang="en-US" sz="1800" dirty="0"/>
              <a:t>or accurate’. “</a:t>
            </a:r>
            <a:r>
              <a:rPr lang="en-US" sz="1800" i="1" dirty="0"/>
              <a:t>To be sure of something</a:t>
            </a:r>
            <a:r>
              <a:rPr lang="en-US" sz="1800" dirty="0"/>
              <a:t>: to be </a:t>
            </a:r>
            <a:r>
              <a:rPr lang="en-US" sz="1800" b="1" dirty="0"/>
              <a:t>unquestionably certain </a:t>
            </a:r>
            <a:r>
              <a:rPr lang="en-US" sz="1800" dirty="0"/>
              <a:t>or assured of it”</a:t>
            </a:r>
          </a:p>
          <a:p>
            <a:endParaRPr lang="en-GB" dirty="0"/>
          </a:p>
        </p:txBody>
      </p:sp>
    </p:spTree>
    <p:extLst>
      <p:ext uri="{BB962C8B-B14F-4D97-AF65-F5344CB8AC3E}">
        <p14:creationId xmlns:p14="http://schemas.microsoft.com/office/powerpoint/2010/main" val="27007502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6390" y="620688"/>
            <a:ext cx="8567002" cy="1152128"/>
          </a:xfrm>
        </p:spPr>
        <p:txBody>
          <a:bodyPr/>
          <a:lstStyle/>
          <a:p>
            <a:r>
              <a:rPr lang="en-GB" dirty="0">
                <a:solidFill>
                  <a:srgbClr val="C00000"/>
                </a:solidFill>
              </a:rPr>
              <a:t>Evaluation</a:t>
            </a:r>
            <a:br>
              <a:rPr lang="en-GB" dirty="0">
                <a:solidFill>
                  <a:srgbClr val="C00000"/>
                </a:solidFill>
              </a:rPr>
            </a:br>
            <a:r>
              <a:rPr lang="en-GB" sz="2400" dirty="0">
                <a:solidFill>
                  <a:srgbClr val="C00000"/>
                </a:solidFill>
              </a:rPr>
              <a:t/>
            </a:r>
            <a:br>
              <a:rPr lang="en-GB" sz="2400" dirty="0">
                <a:solidFill>
                  <a:srgbClr val="C00000"/>
                </a:solidFill>
              </a:rPr>
            </a:br>
            <a:r>
              <a:rPr lang="en-GB" sz="2400" dirty="0">
                <a:solidFill>
                  <a:schemeClr val="tx1">
                    <a:lumMod val="95000"/>
                    <a:lumOff val="5000"/>
                  </a:schemeClr>
                </a:solidFill>
              </a:rPr>
              <a:t>Prone to different interpretations</a:t>
            </a:r>
          </a:p>
        </p:txBody>
      </p:sp>
      <p:sp>
        <p:nvSpPr>
          <p:cNvPr id="3" name="Content Placeholder 2"/>
          <p:cNvSpPr>
            <a:spLocks noGrp="1"/>
          </p:cNvSpPr>
          <p:nvPr>
            <p:ph idx="1"/>
          </p:nvPr>
        </p:nvSpPr>
        <p:spPr>
          <a:xfrm>
            <a:off x="251520" y="1916832"/>
            <a:ext cx="8892480" cy="4320481"/>
          </a:xfrm>
        </p:spPr>
        <p:txBody>
          <a:bodyPr/>
          <a:lstStyle/>
          <a:p>
            <a:r>
              <a:rPr lang="en-GB" dirty="0"/>
              <a:t>Nebulous, indeterminate and range of meanings. </a:t>
            </a:r>
          </a:p>
          <a:p>
            <a:endParaRPr lang="en-GB" dirty="0"/>
          </a:p>
          <a:p>
            <a:r>
              <a:rPr lang="en-GB" dirty="0"/>
              <a:t>Research: juries may interpret it differently.</a:t>
            </a:r>
          </a:p>
          <a:p>
            <a:pPr marL="0" indent="0">
              <a:buNone/>
            </a:pPr>
            <a:endParaRPr lang="en-GB" dirty="0"/>
          </a:p>
          <a:p>
            <a:r>
              <a:rPr lang="en-GB" dirty="0"/>
              <a:t>Montgomery (1998): subjects directed ‘satisfied so that you are sure’. 73.5 % who found D not guilty (the right verdict) said 100% confidence was needed, so only 26.5% would convict on less than absolute certainty. 35.7% who found D guilty (the wrong verdict) said 100% confidence was needed.</a:t>
            </a:r>
          </a:p>
          <a:p>
            <a:pPr marL="0" indent="0">
              <a:buNone/>
            </a:pPr>
            <a:endParaRPr lang="en-GB" dirty="0"/>
          </a:p>
          <a:p>
            <a:r>
              <a:rPr lang="en-GB" dirty="0"/>
              <a:t>Zander (2000): members of public asked to give a percentage value for sure. 51% of sample said 100%.</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13624923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BBE0BF0-471E-114E-A61C-0470AD597088}"/>
              </a:ext>
            </a:extLst>
          </p:cNvPr>
          <p:cNvSpPr>
            <a:spLocks noGrp="1"/>
          </p:cNvSpPr>
          <p:nvPr>
            <p:ph type="title"/>
          </p:nvPr>
        </p:nvSpPr>
        <p:spPr>
          <a:xfrm>
            <a:off x="395316" y="260648"/>
            <a:ext cx="8423206" cy="1944216"/>
          </a:xfrm>
        </p:spPr>
        <p:txBody>
          <a:bodyPr/>
          <a:lstStyle/>
          <a:p>
            <a:pPr algn="ctr"/>
            <a:r>
              <a:rPr lang="en-US" dirty="0">
                <a:solidFill>
                  <a:srgbClr val="C00000"/>
                </a:solidFill>
              </a:rPr>
              <a:t/>
            </a:r>
            <a:br>
              <a:rPr lang="en-US" dirty="0">
                <a:solidFill>
                  <a:srgbClr val="C00000"/>
                </a:solidFill>
              </a:rPr>
            </a:br>
            <a:r>
              <a:rPr lang="en-US" dirty="0">
                <a:solidFill>
                  <a:srgbClr val="C00000"/>
                </a:solidFill>
              </a:rPr>
              <a:t>Overview</a:t>
            </a:r>
          </a:p>
        </p:txBody>
      </p:sp>
      <p:sp>
        <p:nvSpPr>
          <p:cNvPr id="4" name="Content Placeholder 3">
            <a:extLst>
              <a:ext uri="{FF2B5EF4-FFF2-40B4-BE49-F238E27FC236}">
                <a16:creationId xmlns:a16="http://schemas.microsoft.com/office/drawing/2014/main" xmlns="" id="{F19CD32B-D304-A844-8734-4F6163D6F32B}"/>
              </a:ext>
            </a:extLst>
          </p:cNvPr>
          <p:cNvSpPr>
            <a:spLocks noGrp="1"/>
          </p:cNvSpPr>
          <p:nvPr>
            <p:ph idx="1"/>
          </p:nvPr>
        </p:nvSpPr>
        <p:spPr>
          <a:xfrm>
            <a:off x="251520" y="908720"/>
            <a:ext cx="8784976" cy="5926341"/>
          </a:xfrm>
        </p:spPr>
        <p:txBody>
          <a:bodyPr/>
          <a:lstStyle/>
          <a:p>
            <a:pPr marL="0" indent="0">
              <a:buNone/>
            </a:pPr>
            <a:endParaRPr lang="en-US" dirty="0"/>
          </a:p>
          <a:p>
            <a:pPr>
              <a:lnSpc>
                <a:spcPct val="150000"/>
              </a:lnSpc>
            </a:pPr>
            <a:r>
              <a:rPr lang="en-US" dirty="0"/>
              <a:t> Rationale, degree of certainty and current description.</a:t>
            </a:r>
          </a:p>
          <a:p>
            <a:pPr>
              <a:lnSpc>
                <a:spcPct val="150000"/>
              </a:lnSpc>
            </a:pPr>
            <a:r>
              <a:rPr lang="en-US" dirty="0"/>
              <a:t>‘Beyond reasonable doubt’: dictionary definitions &amp; evaluation.</a:t>
            </a:r>
          </a:p>
          <a:p>
            <a:pPr>
              <a:lnSpc>
                <a:spcPct val="150000"/>
              </a:lnSpc>
            </a:pPr>
            <a:r>
              <a:rPr lang="en-US" dirty="0"/>
              <a:t> ‘Sure’: dictionary definitions &amp; evaluation.</a:t>
            </a:r>
          </a:p>
          <a:p>
            <a:pPr>
              <a:lnSpc>
                <a:spcPct val="150000"/>
              </a:lnSpc>
            </a:pPr>
            <a:r>
              <a:rPr lang="en-US" dirty="0"/>
              <a:t> Combining the descriptions.</a:t>
            </a:r>
          </a:p>
          <a:p>
            <a:pPr>
              <a:lnSpc>
                <a:spcPct val="150000"/>
              </a:lnSpc>
            </a:pPr>
            <a:r>
              <a:rPr lang="en-US" dirty="0"/>
              <a:t> Explanations or a set form of words?</a:t>
            </a:r>
          </a:p>
          <a:p>
            <a:pPr>
              <a:lnSpc>
                <a:spcPct val="150000"/>
              </a:lnSpc>
            </a:pPr>
            <a:r>
              <a:rPr lang="en-US" dirty="0"/>
              <a:t> Other unsuitable approaches to the standard of proof.</a:t>
            </a:r>
          </a:p>
          <a:p>
            <a:pPr>
              <a:lnSpc>
                <a:spcPct val="150000"/>
              </a:lnSpc>
            </a:pPr>
            <a:r>
              <a:rPr lang="en-US" dirty="0"/>
              <a:t> Content of the new definition.</a:t>
            </a:r>
          </a:p>
          <a:p>
            <a:pPr>
              <a:lnSpc>
                <a:spcPct val="150000"/>
              </a:lnSpc>
            </a:pPr>
            <a:r>
              <a:rPr lang="en-US" dirty="0"/>
              <a:t>The form of a new definition</a:t>
            </a:r>
          </a:p>
          <a:p>
            <a:pPr>
              <a:lnSpc>
                <a:spcPct val="150000"/>
              </a:lnSpc>
            </a:pPr>
            <a:r>
              <a:rPr lang="en-US" dirty="0"/>
              <a:t> Explanation to jury on how to use the standard.</a:t>
            </a:r>
          </a:p>
          <a:p>
            <a:pPr>
              <a:lnSpc>
                <a:spcPct val="150000"/>
              </a:lnSpc>
            </a:pPr>
            <a:r>
              <a:rPr lang="en-US" dirty="0"/>
              <a:t>New model direction.</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6013890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620688"/>
            <a:ext cx="8423206" cy="1296144"/>
          </a:xfrm>
        </p:spPr>
        <p:txBody>
          <a:bodyPr/>
          <a:lstStyle/>
          <a:p>
            <a:r>
              <a:rPr lang="en-GB" dirty="0">
                <a:solidFill>
                  <a:srgbClr val="C00000"/>
                </a:solidFill>
              </a:rPr>
              <a:t/>
            </a:r>
            <a:br>
              <a:rPr lang="en-GB" dirty="0">
                <a:solidFill>
                  <a:srgbClr val="C00000"/>
                </a:solidFill>
              </a:rPr>
            </a:br>
            <a:r>
              <a:rPr lang="en-GB" dirty="0">
                <a:solidFill>
                  <a:srgbClr val="C00000"/>
                </a:solidFill>
              </a:rPr>
              <a:t>Limitations of research  </a:t>
            </a:r>
          </a:p>
        </p:txBody>
      </p:sp>
      <p:sp>
        <p:nvSpPr>
          <p:cNvPr id="3" name="Content Placeholder 2"/>
          <p:cNvSpPr>
            <a:spLocks noGrp="1"/>
          </p:cNvSpPr>
          <p:nvPr>
            <p:ph idx="1"/>
          </p:nvPr>
        </p:nvSpPr>
        <p:spPr>
          <a:xfrm>
            <a:off x="393660" y="1628800"/>
            <a:ext cx="8642836" cy="4896544"/>
          </a:xfrm>
        </p:spPr>
        <p:txBody>
          <a:bodyPr/>
          <a:lstStyle/>
          <a:p>
            <a:pPr marL="0" indent="0">
              <a:buNone/>
            </a:pPr>
            <a:endParaRPr lang="en-GB" dirty="0"/>
          </a:p>
          <a:p>
            <a:r>
              <a:rPr lang="en-GB" dirty="0"/>
              <a:t>Montgomery: no opportunity for deliberation and divorced from the tension of a trial setting; return rate of questionnaire low and relatively small pool (see </a:t>
            </a:r>
            <a:r>
              <a:rPr lang="en-GB" dirty="0" err="1"/>
              <a:t>Glazebrook</a:t>
            </a:r>
            <a:r>
              <a:rPr lang="en-GB" dirty="0"/>
              <a:t> J in </a:t>
            </a:r>
            <a:r>
              <a:rPr lang="en-GB" b="1" i="1" dirty="0"/>
              <a:t>R v </a:t>
            </a:r>
            <a:r>
              <a:rPr lang="en-GB" b="1" i="1" dirty="0" err="1"/>
              <a:t>Wanhalla</a:t>
            </a:r>
            <a:r>
              <a:rPr lang="en-GB" b="1" i="1" dirty="0"/>
              <a:t> </a:t>
            </a:r>
            <a:r>
              <a:rPr lang="en-GB" b="1" dirty="0"/>
              <a:t>[2007] 2 NZLR 573 at [73]</a:t>
            </a:r>
            <a:r>
              <a:rPr lang="en-GB" dirty="0"/>
              <a:t>).</a:t>
            </a:r>
          </a:p>
          <a:p>
            <a:pPr marL="0" indent="0">
              <a:buNone/>
            </a:pPr>
            <a:endParaRPr lang="en-GB" dirty="0"/>
          </a:p>
          <a:p>
            <a:r>
              <a:rPr lang="en-GB" dirty="0"/>
              <a:t> Zander: not linked to a case study and no opportunity for deliberations.</a:t>
            </a:r>
          </a:p>
          <a:p>
            <a:pPr marL="0" indent="0">
              <a:buNone/>
            </a:pPr>
            <a:endParaRPr lang="en-GB" dirty="0"/>
          </a:p>
          <a:p>
            <a:r>
              <a:rPr lang="en-GB" dirty="0"/>
              <a:t>Does not take account of ‘subjective’ or ‘functional’ (</a:t>
            </a:r>
            <a:r>
              <a:rPr lang="en-GB" b="1" dirty="0"/>
              <a:t>pragmatic</a:t>
            </a:r>
            <a:r>
              <a:rPr lang="en-GB" dirty="0"/>
              <a:t>) certainty applied by jurors. </a:t>
            </a:r>
            <a:r>
              <a:rPr lang="en-GB" dirty="0" err="1"/>
              <a:t>Heffer</a:t>
            </a:r>
            <a:r>
              <a:rPr lang="en-GB" dirty="0"/>
              <a:t> (2003): if jurors thought ‘sure’ meant 100% certainty, there would be very low conviction rates, but this is not the case.</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237893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764704"/>
            <a:ext cx="8748684" cy="1584176"/>
          </a:xfrm>
        </p:spPr>
        <p:txBody>
          <a:bodyPr/>
          <a:lstStyle/>
          <a:p>
            <a:r>
              <a:rPr lang="en-GB" dirty="0">
                <a:solidFill>
                  <a:srgbClr val="C00000"/>
                </a:solidFill>
              </a:rPr>
              <a:t>Problems with ‘sure’ remain </a:t>
            </a:r>
          </a:p>
        </p:txBody>
      </p:sp>
      <p:sp>
        <p:nvSpPr>
          <p:cNvPr id="3" name="Content Placeholder 2"/>
          <p:cNvSpPr>
            <a:spLocks noGrp="1"/>
          </p:cNvSpPr>
          <p:nvPr>
            <p:ph idx="1"/>
          </p:nvPr>
        </p:nvSpPr>
        <p:spPr>
          <a:xfrm>
            <a:off x="395316" y="1484784"/>
            <a:ext cx="8641208" cy="4968553"/>
          </a:xfrm>
        </p:spPr>
        <p:txBody>
          <a:bodyPr/>
          <a:lstStyle/>
          <a:p>
            <a:pPr marL="0" indent="0">
              <a:buNone/>
            </a:pPr>
            <a:endParaRPr lang="en-GB" dirty="0"/>
          </a:p>
          <a:p>
            <a:r>
              <a:rPr lang="en-GB" dirty="0"/>
              <a:t>Range of definitions for ‘sure’ and imprecision: risk of different jurors applying different standards. </a:t>
            </a:r>
          </a:p>
          <a:p>
            <a:pPr marL="0" indent="0">
              <a:buNone/>
            </a:pPr>
            <a:endParaRPr lang="en-GB" dirty="0"/>
          </a:p>
          <a:p>
            <a:r>
              <a:rPr lang="en-GB" dirty="0"/>
              <a:t>Particular problem: the degree of certainty imported by ‘sure’ and whether it means absolute certainty.</a:t>
            </a:r>
          </a:p>
          <a:p>
            <a:pPr marL="0" indent="0">
              <a:buNone/>
            </a:pPr>
            <a:endParaRPr lang="en-GB" dirty="0"/>
          </a:p>
          <a:p>
            <a:r>
              <a:rPr lang="en-GB" b="1" i="1" dirty="0"/>
              <a:t> R v JL </a:t>
            </a:r>
            <a:r>
              <a:rPr lang="en-GB" b="1" dirty="0"/>
              <a:t>[2017] EWCA Crim 621 </a:t>
            </a:r>
            <a:r>
              <a:rPr lang="en-GB" dirty="0"/>
              <a:t>at </a:t>
            </a:r>
            <a:r>
              <a:rPr lang="en-GB" b="1" dirty="0"/>
              <a:t>[13]</a:t>
            </a:r>
            <a:r>
              <a:rPr lang="en-GB" dirty="0"/>
              <a:t>:</a:t>
            </a:r>
            <a:r>
              <a:rPr lang="en-GB" b="1" dirty="0"/>
              <a:t> </a:t>
            </a:r>
            <a:r>
              <a:rPr lang="en-GB" dirty="0"/>
              <a:t>“… most people would find it difficult to discern any real difference between the two  [namely, “being certain of guilt” and ‘being sure of guilt’]”.  </a:t>
            </a:r>
          </a:p>
          <a:p>
            <a:pPr marL="0" indent="0">
              <a:buNone/>
            </a:pPr>
            <a:r>
              <a:rPr lang="en-GB" dirty="0"/>
              <a:t>   </a:t>
            </a:r>
          </a:p>
          <a:p>
            <a:endParaRPr lang="en-GB" dirty="0"/>
          </a:p>
        </p:txBody>
      </p:sp>
    </p:spTree>
    <p:extLst>
      <p:ext uri="{BB962C8B-B14F-4D97-AF65-F5344CB8AC3E}">
        <p14:creationId xmlns:p14="http://schemas.microsoft.com/office/powerpoint/2010/main" val="28462656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04664"/>
            <a:ext cx="8054700" cy="1368152"/>
          </a:xfrm>
        </p:spPr>
        <p:txBody>
          <a:bodyPr/>
          <a:lstStyle/>
          <a:p>
            <a:r>
              <a:rPr lang="en-GB" sz="2400" dirty="0">
                <a:solidFill>
                  <a:srgbClr val="C00000"/>
                </a:solidFill>
              </a:rPr>
              <a:t/>
            </a:r>
            <a:br>
              <a:rPr lang="en-GB" sz="2400" dirty="0">
                <a:solidFill>
                  <a:srgbClr val="C00000"/>
                </a:solidFill>
              </a:rPr>
            </a:br>
            <a:r>
              <a:rPr lang="en-GB" dirty="0">
                <a:solidFill>
                  <a:srgbClr val="C00000"/>
                </a:solidFill>
              </a:rPr>
              <a:t>The approach of combining the descriptions</a:t>
            </a:r>
            <a:r>
              <a:rPr lang="en-GB" sz="2400" dirty="0">
                <a:solidFill>
                  <a:srgbClr val="C00000"/>
                </a:solidFill>
              </a:rPr>
              <a:t/>
            </a:r>
            <a:br>
              <a:rPr lang="en-GB" sz="2400" dirty="0">
                <a:solidFill>
                  <a:srgbClr val="C00000"/>
                </a:solidFill>
              </a:rPr>
            </a:br>
            <a:r>
              <a:rPr lang="en-GB" sz="2400" dirty="0">
                <a:solidFill>
                  <a:srgbClr val="C00000"/>
                </a:solidFill>
              </a:rPr>
              <a:t/>
            </a:r>
            <a:br>
              <a:rPr lang="en-GB" sz="2400" dirty="0">
                <a:solidFill>
                  <a:srgbClr val="C00000"/>
                </a:solidFill>
              </a:rPr>
            </a:br>
            <a:r>
              <a:rPr lang="en-GB" sz="2400" dirty="0">
                <a:solidFill>
                  <a:srgbClr val="C00000"/>
                </a:solidFill>
              </a:rPr>
              <a:t/>
            </a:r>
            <a:br>
              <a:rPr lang="en-GB" sz="2400" dirty="0">
                <a:solidFill>
                  <a:srgbClr val="C00000"/>
                </a:solidFill>
              </a:rPr>
            </a:br>
            <a:r>
              <a:rPr lang="en-GB" sz="2400" dirty="0">
                <a:solidFill>
                  <a:srgbClr val="C00000"/>
                </a:solidFill>
              </a:rPr>
              <a:t/>
            </a:r>
            <a:br>
              <a:rPr lang="en-GB" sz="2400" dirty="0">
                <a:solidFill>
                  <a:srgbClr val="C00000"/>
                </a:solidFill>
              </a:rPr>
            </a:br>
            <a:r>
              <a:rPr lang="en-GB" sz="2400" dirty="0">
                <a:solidFill>
                  <a:srgbClr val="C00000"/>
                </a:solidFill>
              </a:rPr>
              <a:t/>
            </a:r>
            <a:br>
              <a:rPr lang="en-GB" sz="2400" dirty="0">
                <a:solidFill>
                  <a:srgbClr val="C00000"/>
                </a:solidFill>
              </a:rPr>
            </a:br>
            <a:endParaRPr lang="en-GB" sz="2400" dirty="0">
              <a:solidFill>
                <a:srgbClr val="C00000"/>
              </a:solidFill>
            </a:endParaRPr>
          </a:p>
        </p:txBody>
      </p:sp>
      <p:sp>
        <p:nvSpPr>
          <p:cNvPr id="3" name="Content Placeholder 2"/>
          <p:cNvSpPr>
            <a:spLocks noGrp="1"/>
          </p:cNvSpPr>
          <p:nvPr>
            <p:ph idx="1"/>
          </p:nvPr>
        </p:nvSpPr>
        <p:spPr>
          <a:xfrm>
            <a:off x="179512" y="1412776"/>
            <a:ext cx="8856984" cy="5256584"/>
          </a:xfrm>
        </p:spPr>
        <p:txBody>
          <a:bodyPr/>
          <a:lstStyle/>
          <a:p>
            <a:pPr>
              <a:buFont typeface="Wingdings" pitchFamily="2" charset="2"/>
              <a:buChar char="§"/>
            </a:pPr>
            <a:r>
              <a:rPr lang="en-GB" dirty="0"/>
              <a:t> </a:t>
            </a:r>
            <a:r>
              <a:rPr lang="en-GB" b="1" dirty="0"/>
              <a:t>The Crown Court Compendium, Part 1, 5, Legal Summary, </a:t>
            </a:r>
          </a:p>
          <a:p>
            <a:pPr marL="0" indent="0">
              <a:buNone/>
            </a:pPr>
            <a:r>
              <a:rPr lang="en-GB" b="1" dirty="0"/>
              <a:t>   para 2</a:t>
            </a:r>
            <a:r>
              <a:rPr lang="en-GB" dirty="0"/>
              <a:t>: where advocates use reasonable doubt, jury are told it  </a:t>
            </a:r>
          </a:p>
          <a:p>
            <a:pPr marL="0" indent="0">
              <a:buNone/>
            </a:pPr>
            <a:r>
              <a:rPr lang="en-GB" dirty="0"/>
              <a:t>   means the same as sure.</a:t>
            </a:r>
          </a:p>
          <a:p>
            <a:pPr marL="0" indent="0">
              <a:buNone/>
            </a:pPr>
            <a:endParaRPr lang="en-GB" dirty="0"/>
          </a:p>
          <a:p>
            <a:r>
              <a:rPr lang="en-GB" dirty="0"/>
              <a:t>‘</a:t>
            </a:r>
            <a:r>
              <a:rPr lang="en-GB" b="1" i="1" dirty="0"/>
              <a:t>R v </a:t>
            </a:r>
            <a:r>
              <a:rPr lang="en-GB" b="1" i="1" dirty="0" err="1"/>
              <a:t>Lifchus</a:t>
            </a:r>
            <a:r>
              <a:rPr lang="en-GB" b="1" i="1" dirty="0"/>
              <a:t> </a:t>
            </a:r>
            <a:r>
              <a:rPr lang="en-GB" b="1" dirty="0"/>
              <a:t>[1997] 3 SCR 320 </a:t>
            </a:r>
            <a:r>
              <a:rPr lang="en-GB" dirty="0"/>
              <a:t>using ‘sure’ can help after ‘reasonable doubt’</a:t>
            </a:r>
          </a:p>
          <a:p>
            <a:pPr marL="0" indent="0">
              <a:buNone/>
            </a:pPr>
            <a:endParaRPr lang="en-GB" dirty="0"/>
          </a:p>
          <a:p>
            <a:r>
              <a:rPr lang="en-GB" dirty="0"/>
              <a:t> But a very </a:t>
            </a:r>
            <a:r>
              <a:rPr lang="en-GB"/>
              <a:t>awkward fit. </a:t>
            </a:r>
            <a:endParaRPr lang="en-GB" dirty="0"/>
          </a:p>
          <a:p>
            <a:endParaRPr lang="en-GB" b="1" i="1" dirty="0"/>
          </a:p>
          <a:p>
            <a:r>
              <a:rPr lang="en-GB" b="1" i="1" dirty="0"/>
              <a:t>R v </a:t>
            </a:r>
            <a:r>
              <a:rPr lang="en-GB" b="1" i="1" dirty="0" err="1"/>
              <a:t>Wanhalla</a:t>
            </a:r>
            <a:r>
              <a:rPr lang="en-GB" b="1" i="1" dirty="0"/>
              <a:t> </a:t>
            </a:r>
            <a:r>
              <a:rPr lang="en-GB" b="1" dirty="0"/>
              <a:t>[2007] 2 NZLR 573 at [153]</a:t>
            </a:r>
            <a:r>
              <a:rPr lang="en-GB" dirty="0"/>
              <a:t>: “</a:t>
            </a:r>
            <a:r>
              <a:rPr lang="en-GB" i="1" dirty="0"/>
              <a:t>The level of certainty or confidence implied by the words ‘are sure’ and ‘feel sure’ do not fit together with the uncertainties implicit in the phrase ‘reasonable doubt’</a:t>
            </a:r>
            <a:r>
              <a:rPr lang="en-GB" dirty="0"/>
              <a:t>”</a:t>
            </a:r>
          </a:p>
          <a:p>
            <a:endParaRPr lang="en-GB" dirty="0"/>
          </a:p>
        </p:txBody>
      </p:sp>
    </p:spTree>
    <p:extLst>
      <p:ext uri="{BB962C8B-B14F-4D97-AF65-F5344CB8AC3E}">
        <p14:creationId xmlns:p14="http://schemas.microsoft.com/office/powerpoint/2010/main" val="29707514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4FB5DC-D084-F44E-BCBE-A634DA1C200D}"/>
              </a:ext>
            </a:extLst>
          </p:cNvPr>
          <p:cNvSpPr>
            <a:spLocks noGrp="1"/>
          </p:cNvSpPr>
          <p:nvPr>
            <p:ph type="title"/>
          </p:nvPr>
        </p:nvSpPr>
        <p:spPr>
          <a:xfrm>
            <a:off x="395316" y="908720"/>
            <a:ext cx="8423206" cy="1296144"/>
          </a:xfrm>
        </p:spPr>
        <p:txBody>
          <a:bodyPr/>
          <a:lstStyle/>
          <a:p>
            <a:r>
              <a:rPr lang="en-US" dirty="0">
                <a:solidFill>
                  <a:srgbClr val="C00000"/>
                </a:solidFill>
              </a:rPr>
              <a:t>Combining the descriptions:</a:t>
            </a:r>
            <a:br>
              <a:rPr lang="en-US" dirty="0">
                <a:solidFill>
                  <a:srgbClr val="C00000"/>
                </a:solidFill>
              </a:rPr>
            </a:br>
            <a:r>
              <a:rPr lang="en-US" dirty="0">
                <a:solidFill>
                  <a:srgbClr val="C00000"/>
                </a:solidFill>
              </a:rPr>
              <a:t>Questions about ‘reasonable doubt’</a:t>
            </a:r>
          </a:p>
        </p:txBody>
      </p:sp>
      <p:sp>
        <p:nvSpPr>
          <p:cNvPr id="3" name="Content Placeholder 2">
            <a:extLst>
              <a:ext uri="{FF2B5EF4-FFF2-40B4-BE49-F238E27FC236}">
                <a16:creationId xmlns:a16="http://schemas.microsoft.com/office/drawing/2014/main" xmlns="" id="{D2AB0BDF-3152-7C48-B16A-0DE533293B2A}"/>
              </a:ext>
            </a:extLst>
          </p:cNvPr>
          <p:cNvSpPr>
            <a:spLocks noGrp="1"/>
          </p:cNvSpPr>
          <p:nvPr>
            <p:ph idx="1"/>
          </p:nvPr>
        </p:nvSpPr>
        <p:spPr>
          <a:xfrm>
            <a:off x="395288" y="1844824"/>
            <a:ext cx="8424862" cy="4392489"/>
          </a:xfrm>
        </p:spPr>
        <p:txBody>
          <a:bodyPr/>
          <a:lstStyle/>
          <a:p>
            <a:endParaRPr lang="en-US" dirty="0"/>
          </a:p>
          <a:p>
            <a:r>
              <a:rPr lang="en-GB" b="1" dirty="0"/>
              <a:t>The Crown Court Compendium</a:t>
            </a:r>
            <a:r>
              <a:rPr lang="en-GB" dirty="0"/>
              <a:t>: jury should be told that being ‘sure means having no realistic doubts’. So jury given another alternative meaning. </a:t>
            </a:r>
          </a:p>
          <a:p>
            <a:pPr marL="0" indent="0">
              <a:buNone/>
            </a:pPr>
            <a:endParaRPr lang="en-GB" dirty="0"/>
          </a:p>
          <a:p>
            <a:r>
              <a:rPr lang="en-US" dirty="0"/>
              <a:t>Interpretations of what are ‘realistic doubts’ are likely to be highly variable among jurors according to age and experience.</a:t>
            </a:r>
          </a:p>
          <a:p>
            <a:endParaRPr lang="en-US" dirty="0"/>
          </a:p>
          <a:p>
            <a:pPr marL="0" indent="0">
              <a:buNone/>
            </a:pPr>
            <a:r>
              <a:rPr lang="en-GB" sz="1800" u="sng" dirty="0"/>
              <a:t>Oxford English Dictionary</a:t>
            </a:r>
            <a:r>
              <a:rPr lang="en-GB" sz="1800" dirty="0"/>
              <a:t>: Realistic“…3. </a:t>
            </a:r>
            <a:r>
              <a:rPr lang="en-US" sz="1800" dirty="0"/>
              <a:t>Concerned with, or characterized by, </a:t>
            </a:r>
            <a:r>
              <a:rPr lang="en-US" sz="1800" b="1" dirty="0"/>
              <a:t>a practical view of life</a:t>
            </a:r>
            <a:r>
              <a:rPr lang="en-US" sz="1800" dirty="0"/>
              <a:t>; having or showing a </a:t>
            </a:r>
            <a:r>
              <a:rPr lang="en-US" sz="1800" b="1" dirty="0"/>
              <a:t>sensible and practical idea </a:t>
            </a:r>
            <a:r>
              <a:rPr lang="en-US" sz="1800" dirty="0"/>
              <a:t>of what can be achieved or expected.” </a:t>
            </a:r>
          </a:p>
          <a:p>
            <a:endParaRPr lang="en-US" dirty="0"/>
          </a:p>
          <a:p>
            <a:pPr marL="0" indent="0">
              <a:buNone/>
            </a:pPr>
            <a:r>
              <a:rPr lang="en-US" dirty="0"/>
              <a:t> </a:t>
            </a:r>
          </a:p>
          <a:p>
            <a:pPr marL="0" indent="0">
              <a:buNone/>
            </a:pPr>
            <a:endParaRPr lang="en-US" dirty="0"/>
          </a:p>
        </p:txBody>
      </p:sp>
    </p:spTree>
    <p:extLst>
      <p:ext uri="{BB962C8B-B14F-4D97-AF65-F5344CB8AC3E}">
        <p14:creationId xmlns:p14="http://schemas.microsoft.com/office/powerpoint/2010/main" val="4451699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692696"/>
            <a:ext cx="8423206" cy="1512168"/>
          </a:xfrm>
        </p:spPr>
        <p:txBody>
          <a:bodyPr/>
          <a:lstStyle/>
          <a:p>
            <a:r>
              <a:rPr lang="en-GB" dirty="0">
                <a:solidFill>
                  <a:srgbClr val="C00000"/>
                </a:solidFill>
              </a:rPr>
              <a:t/>
            </a:r>
            <a:br>
              <a:rPr lang="en-GB" dirty="0">
                <a:solidFill>
                  <a:srgbClr val="C00000"/>
                </a:solidFill>
              </a:rPr>
            </a:br>
            <a:r>
              <a:rPr lang="en-GB" dirty="0">
                <a:solidFill>
                  <a:srgbClr val="C00000"/>
                </a:solidFill>
              </a:rPr>
              <a:t> The approach of avoiding explanations</a:t>
            </a:r>
          </a:p>
        </p:txBody>
      </p:sp>
      <p:sp>
        <p:nvSpPr>
          <p:cNvPr id="3" name="Content Placeholder 2"/>
          <p:cNvSpPr>
            <a:spLocks noGrp="1"/>
          </p:cNvSpPr>
          <p:nvPr>
            <p:ph idx="1"/>
          </p:nvPr>
        </p:nvSpPr>
        <p:spPr>
          <a:xfrm>
            <a:off x="395288" y="1628800"/>
            <a:ext cx="8424862" cy="4608513"/>
          </a:xfrm>
        </p:spPr>
        <p:txBody>
          <a:bodyPr/>
          <a:lstStyle/>
          <a:p>
            <a:pPr marL="0" indent="0">
              <a:buNone/>
            </a:pPr>
            <a:r>
              <a:rPr lang="en-GB" dirty="0"/>
              <a:t> </a:t>
            </a:r>
          </a:p>
          <a:p>
            <a:pPr>
              <a:buFont typeface="Wingdings" panose="05000000000000000000" pitchFamily="2" charset="2"/>
              <a:buChar char="§"/>
            </a:pPr>
            <a:r>
              <a:rPr lang="en-GB" b="1" i="1" dirty="0"/>
              <a:t>R v Ching </a:t>
            </a:r>
            <a:r>
              <a:rPr lang="en-GB" b="1" dirty="0"/>
              <a:t>(1976) 63 Cr App R 7</a:t>
            </a:r>
            <a:r>
              <a:rPr lang="en-GB" dirty="0"/>
              <a:t>, cited in Crown Court Compendium, Part 1, Para 5-1: </a:t>
            </a:r>
            <a:r>
              <a:rPr lang="en-GB" i="1" dirty="0"/>
              <a:t>‘Should be no gloss’</a:t>
            </a:r>
            <a:r>
              <a:rPr lang="en-GB" dirty="0"/>
              <a:t>; </a:t>
            </a:r>
          </a:p>
          <a:p>
            <a:pPr>
              <a:buFont typeface="Wingdings" panose="05000000000000000000" pitchFamily="2" charset="2"/>
              <a:buChar char="§"/>
            </a:pPr>
            <a:endParaRPr lang="en-GB" b="1" i="1" dirty="0"/>
          </a:p>
          <a:p>
            <a:pPr>
              <a:buFont typeface="Wingdings" panose="05000000000000000000" pitchFamily="2" charset="2"/>
              <a:buChar char="§"/>
            </a:pPr>
            <a:r>
              <a:rPr lang="en-GB" b="1" i="1" dirty="0"/>
              <a:t>R v Wilson </a:t>
            </a:r>
            <a:r>
              <a:rPr lang="en-GB" b="1" dirty="0"/>
              <a:t>(1986) 42 SASR 203 </a:t>
            </a:r>
            <a:r>
              <a:rPr lang="en-GB" dirty="0"/>
              <a:t>at </a:t>
            </a:r>
            <a:r>
              <a:rPr lang="en-GB" b="1" dirty="0"/>
              <a:t>207</a:t>
            </a:r>
            <a:r>
              <a:rPr lang="en-GB" dirty="0"/>
              <a:t>: ‘</a:t>
            </a:r>
            <a:r>
              <a:rPr lang="en-GB" i="1" dirty="0"/>
              <a:t>No attempt should be made to explain or define reasonable doubt</a:t>
            </a:r>
            <a:r>
              <a:rPr lang="en-GB" dirty="0"/>
              <a:t>’; </a:t>
            </a:r>
          </a:p>
          <a:p>
            <a:pPr>
              <a:buFont typeface="Wingdings" panose="05000000000000000000" pitchFamily="2" charset="2"/>
              <a:buChar char="§"/>
            </a:pPr>
            <a:endParaRPr lang="en-GB" b="1" i="1" dirty="0"/>
          </a:p>
          <a:p>
            <a:pPr>
              <a:buFont typeface="Wingdings" panose="05000000000000000000" pitchFamily="2" charset="2"/>
              <a:buChar char="§"/>
            </a:pPr>
            <a:r>
              <a:rPr lang="en-GB" b="1" i="1" dirty="0"/>
              <a:t>R v Reeves </a:t>
            </a:r>
            <a:r>
              <a:rPr lang="en-GB" b="1" dirty="0"/>
              <a:t>(1992) 29 NSWLR 109</a:t>
            </a:r>
            <a:r>
              <a:rPr lang="en-GB" dirty="0"/>
              <a:t> at </a:t>
            </a:r>
            <a:r>
              <a:rPr lang="en-GB" b="1" dirty="0"/>
              <a:t>117</a:t>
            </a:r>
            <a:r>
              <a:rPr lang="en-GB" dirty="0"/>
              <a:t>: ‘</a:t>
            </a:r>
            <a:r>
              <a:rPr lang="en-GB" i="1" dirty="0"/>
              <a:t>the phrase ‘beyond reasonable doubt’ needs neither embellishment or explanation</a:t>
            </a:r>
            <a:r>
              <a:rPr lang="en-GB" dirty="0"/>
              <a:t>’.</a:t>
            </a:r>
          </a:p>
          <a:p>
            <a:pPr marL="0" indent="0">
              <a:buNone/>
            </a:pPr>
            <a:endParaRPr lang="en-GB" dirty="0"/>
          </a:p>
          <a:p>
            <a:pPr marL="0" indent="0">
              <a:buNone/>
            </a:pPr>
            <a:endParaRPr lang="en-GB" dirty="0"/>
          </a:p>
          <a:p>
            <a:pPr marL="0" indent="0">
              <a:buNone/>
            </a:pPr>
            <a:r>
              <a:rPr lang="en-GB" dirty="0"/>
              <a:t> </a:t>
            </a:r>
          </a:p>
          <a:p>
            <a:endParaRPr lang="en-GB" dirty="0"/>
          </a:p>
        </p:txBody>
      </p:sp>
    </p:spTree>
    <p:extLst>
      <p:ext uri="{BB962C8B-B14F-4D97-AF65-F5344CB8AC3E}">
        <p14:creationId xmlns:p14="http://schemas.microsoft.com/office/powerpoint/2010/main" val="4600418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1052736"/>
            <a:ext cx="8569172" cy="1152128"/>
          </a:xfrm>
        </p:spPr>
        <p:txBody>
          <a:bodyPr/>
          <a:lstStyle/>
          <a:p>
            <a:r>
              <a:rPr lang="en-GB" dirty="0">
                <a:solidFill>
                  <a:srgbClr val="C00000"/>
                </a:solidFill>
              </a:rPr>
              <a:t>The approach of not requiring a set form of words </a:t>
            </a:r>
          </a:p>
        </p:txBody>
      </p:sp>
      <p:sp>
        <p:nvSpPr>
          <p:cNvPr id="3" name="Content Placeholder 2"/>
          <p:cNvSpPr>
            <a:spLocks noGrp="1"/>
          </p:cNvSpPr>
          <p:nvPr>
            <p:ph idx="1"/>
          </p:nvPr>
        </p:nvSpPr>
        <p:spPr>
          <a:xfrm>
            <a:off x="395288" y="1988840"/>
            <a:ext cx="8424862" cy="4248473"/>
          </a:xfrm>
        </p:spPr>
        <p:txBody>
          <a:bodyPr/>
          <a:lstStyle/>
          <a:p>
            <a:r>
              <a:rPr lang="en-GB" b="1" dirty="0"/>
              <a:t>Crown Court Compendium</a:t>
            </a:r>
            <a:r>
              <a:rPr lang="en-GB" dirty="0"/>
              <a:t>, </a:t>
            </a:r>
            <a:r>
              <a:rPr lang="en-GB" b="1" dirty="0"/>
              <a:t>Part 1</a:t>
            </a:r>
            <a:r>
              <a:rPr lang="en-GB" dirty="0"/>
              <a:t>, </a:t>
            </a:r>
            <a:r>
              <a:rPr lang="en-GB" b="1" dirty="0"/>
              <a:t>Para 5-1- 5</a:t>
            </a:r>
            <a:r>
              <a:rPr lang="en-GB" dirty="0"/>
              <a:t>-</a:t>
            </a:r>
            <a:r>
              <a:rPr lang="en-GB" b="1" dirty="0"/>
              <a:t>2</a:t>
            </a:r>
            <a:r>
              <a:rPr lang="en-GB" dirty="0"/>
              <a:t>: must be an adequate direction, but no set form of words required. </a:t>
            </a:r>
          </a:p>
          <a:p>
            <a:endParaRPr lang="en-GB" dirty="0"/>
          </a:p>
          <a:p>
            <a:r>
              <a:rPr lang="en-GB" b="1" i="1" dirty="0" smtClean="0"/>
              <a:t>Ferguson v </a:t>
            </a:r>
            <a:r>
              <a:rPr lang="en-GB" b="1" i="1" dirty="0"/>
              <a:t>R</a:t>
            </a:r>
            <a:r>
              <a:rPr lang="en-GB" b="1" i="1" dirty="0" smtClean="0"/>
              <a:t> </a:t>
            </a:r>
            <a:r>
              <a:rPr lang="en-GB" b="1" dirty="0"/>
              <a:t>[1979] 1 WLR 94</a:t>
            </a:r>
            <a:r>
              <a:rPr lang="en-GB" dirty="0"/>
              <a:t>: no set form of words required, but judges wise to adopt one. Suggested ‘…satisfied beyond a reasonable doubt so that they feel sure of the defendant’s guilt</a:t>
            </a:r>
            <a:r>
              <a:rPr lang="en-GB" dirty="0" smtClean="0"/>
              <a:t>’</a:t>
            </a:r>
            <a:endParaRPr lang="en-GB" dirty="0"/>
          </a:p>
          <a:p>
            <a:endParaRPr lang="en-GB" dirty="0"/>
          </a:p>
          <a:p>
            <a:r>
              <a:rPr lang="en-GB" dirty="0"/>
              <a:t>Other authorities, a little contradictory: </a:t>
            </a:r>
            <a:r>
              <a:rPr lang="en-GB" dirty="0" smtClean="0"/>
              <a:t>they say </a:t>
            </a:r>
            <a:r>
              <a:rPr lang="en-GB" dirty="0"/>
              <a:t>there is no formula and it is the impact that matters, but </a:t>
            </a:r>
            <a:r>
              <a:rPr lang="en-GB" dirty="0" smtClean="0"/>
              <a:t>often go </a:t>
            </a:r>
            <a:r>
              <a:rPr lang="en-GB" dirty="0"/>
              <a:t>on to suggest a formula (</a:t>
            </a:r>
            <a:r>
              <a:rPr lang="en-GB" dirty="0" err="1"/>
              <a:t>eg</a:t>
            </a:r>
            <a:r>
              <a:rPr lang="en-GB" dirty="0"/>
              <a:t> </a:t>
            </a:r>
            <a:r>
              <a:rPr lang="en-GB" b="1" i="1" dirty="0"/>
              <a:t>R v </a:t>
            </a:r>
            <a:r>
              <a:rPr lang="en-GB" b="1" i="1" dirty="0" err="1"/>
              <a:t>Kritz</a:t>
            </a:r>
            <a:r>
              <a:rPr lang="en-GB" b="1" i="1" dirty="0"/>
              <a:t>  </a:t>
            </a:r>
            <a:r>
              <a:rPr lang="en-GB" b="1" dirty="0"/>
              <a:t>[1950] 1 KB 82</a:t>
            </a:r>
            <a:r>
              <a:rPr lang="en-GB" dirty="0"/>
              <a:t>, cited in </a:t>
            </a:r>
            <a:r>
              <a:rPr lang="en-GB" b="1" i="1" dirty="0"/>
              <a:t>Walters v R </a:t>
            </a:r>
            <a:r>
              <a:rPr lang="en-GB" b="1" dirty="0"/>
              <a:t>[1969] 2 AC 26</a:t>
            </a:r>
            <a:r>
              <a:rPr lang="en-GB" dirty="0"/>
              <a:t>)</a:t>
            </a:r>
          </a:p>
          <a:p>
            <a:endParaRPr lang="en-GB" dirty="0"/>
          </a:p>
        </p:txBody>
      </p:sp>
    </p:spTree>
    <p:extLst>
      <p:ext uri="{BB962C8B-B14F-4D97-AF65-F5344CB8AC3E}">
        <p14:creationId xmlns:p14="http://schemas.microsoft.com/office/powerpoint/2010/main" val="28710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548680"/>
            <a:ext cx="8856984" cy="1656184"/>
          </a:xfrm>
        </p:spPr>
        <p:txBody>
          <a:bodyPr/>
          <a:lstStyle/>
          <a:p>
            <a:r>
              <a:rPr lang="en-GB" dirty="0">
                <a:solidFill>
                  <a:srgbClr val="C00000"/>
                </a:solidFill>
              </a:rPr>
              <a:t>Justifications given for these approaches</a:t>
            </a:r>
          </a:p>
        </p:txBody>
      </p:sp>
      <p:sp>
        <p:nvSpPr>
          <p:cNvPr id="3" name="Content Placeholder 2"/>
          <p:cNvSpPr>
            <a:spLocks noGrp="1"/>
          </p:cNvSpPr>
          <p:nvPr>
            <p:ph idx="1"/>
          </p:nvPr>
        </p:nvSpPr>
        <p:spPr>
          <a:xfrm>
            <a:off x="107504" y="1484784"/>
            <a:ext cx="8856984" cy="5184576"/>
          </a:xfrm>
        </p:spPr>
        <p:txBody>
          <a:bodyPr/>
          <a:lstStyle/>
          <a:p>
            <a:r>
              <a:rPr lang="en-GB" dirty="0"/>
              <a:t> </a:t>
            </a:r>
            <a:r>
              <a:rPr lang="en-GB" b="1" dirty="0"/>
              <a:t>1. Jury will know what is reasonable </a:t>
            </a:r>
            <a:r>
              <a:rPr lang="en-GB" dirty="0"/>
              <a:t>(See </a:t>
            </a:r>
            <a:r>
              <a:rPr lang="en-GB" b="1" i="1" dirty="0"/>
              <a:t>R v </a:t>
            </a:r>
            <a:r>
              <a:rPr lang="en-GB" b="1" i="1" dirty="0" err="1"/>
              <a:t>Pahuja</a:t>
            </a:r>
            <a:r>
              <a:rPr lang="en-GB" b="1" i="1" dirty="0"/>
              <a:t> </a:t>
            </a:r>
            <a:r>
              <a:rPr lang="en-GB" b="1" dirty="0"/>
              <a:t>(1987) 49 SASR 191</a:t>
            </a:r>
            <a:r>
              <a:rPr lang="en-GB" dirty="0"/>
              <a:t>, drawing on </a:t>
            </a:r>
            <a:r>
              <a:rPr lang="en-GB" b="1" i="1" dirty="0"/>
              <a:t>Green v R </a:t>
            </a:r>
            <a:r>
              <a:rPr lang="en-GB" b="1" dirty="0"/>
              <a:t>(1971) 126 CLR 28</a:t>
            </a:r>
            <a:r>
              <a:rPr lang="en-GB" dirty="0"/>
              <a:t>). </a:t>
            </a:r>
          </a:p>
          <a:p>
            <a:endParaRPr lang="en-GB" dirty="0"/>
          </a:p>
          <a:p>
            <a:pPr marL="0" indent="0">
              <a:buNone/>
            </a:pPr>
            <a:r>
              <a:rPr lang="en-GB" dirty="0"/>
              <a:t>   Then why do they ask for help?  Not a widely accepted  </a:t>
            </a:r>
          </a:p>
          <a:p>
            <a:pPr marL="0" indent="0">
              <a:buNone/>
            </a:pPr>
            <a:r>
              <a:rPr lang="en-GB" dirty="0"/>
              <a:t>   justification; rejected in N Territory of Australia &amp; Victoria.</a:t>
            </a:r>
          </a:p>
          <a:p>
            <a:pPr marL="0" indent="0">
              <a:buNone/>
            </a:pPr>
            <a:endParaRPr lang="en-GB" dirty="0"/>
          </a:p>
          <a:p>
            <a:r>
              <a:rPr lang="en-GB" dirty="0"/>
              <a:t> </a:t>
            </a:r>
            <a:r>
              <a:rPr lang="en-GB" b="1" dirty="0"/>
              <a:t>2. Standard necessarily variable between juries; some require more proof than others </a:t>
            </a:r>
            <a:r>
              <a:rPr lang="en-GB" dirty="0"/>
              <a:t>(</a:t>
            </a:r>
            <a:r>
              <a:rPr lang="en-GB" dirty="0" err="1"/>
              <a:t>Lillquist</a:t>
            </a:r>
            <a:r>
              <a:rPr lang="en-GB" dirty="0"/>
              <a:t> (2002)). </a:t>
            </a:r>
          </a:p>
          <a:p>
            <a:pPr marL="0" indent="0">
              <a:buNone/>
            </a:pPr>
            <a:endParaRPr lang="en-GB" dirty="0"/>
          </a:p>
          <a:p>
            <a:pPr marL="0" indent="0">
              <a:buNone/>
            </a:pPr>
            <a:r>
              <a:rPr lang="en-GB" dirty="0"/>
              <a:t>   Cannot be right in principle. Should be a single standard.</a:t>
            </a:r>
          </a:p>
          <a:p>
            <a:pPr marL="0" indent="0">
              <a:buNone/>
            </a:pPr>
            <a:r>
              <a:rPr lang="en-GB" dirty="0"/>
              <a:t>   D’s liberty should not be dependent on composition of jury, or </a:t>
            </a:r>
          </a:p>
          <a:p>
            <a:pPr marL="0" indent="0">
              <a:buNone/>
            </a:pPr>
            <a:r>
              <a:rPr lang="en-GB" dirty="0"/>
              <a:t>   variable community values on crime control (Horowitz (1997)).</a:t>
            </a:r>
          </a:p>
          <a:p>
            <a:pPr marL="0" indent="0">
              <a:buNone/>
            </a:pPr>
            <a:r>
              <a:rPr lang="en-GB" dirty="0"/>
              <a:t> </a:t>
            </a:r>
          </a:p>
        </p:txBody>
      </p:sp>
    </p:spTree>
    <p:extLst>
      <p:ext uri="{BB962C8B-B14F-4D97-AF65-F5344CB8AC3E}">
        <p14:creationId xmlns:p14="http://schemas.microsoft.com/office/powerpoint/2010/main" val="12684217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692696"/>
            <a:ext cx="8423206" cy="1512168"/>
          </a:xfrm>
        </p:spPr>
        <p:txBody>
          <a:bodyPr/>
          <a:lstStyle/>
          <a:p>
            <a:r>
              <a:rPr lang="en-GB" dirty="0">
                <a:solidFill>
                  <a:srgbClr val="C00000"/>
                </a:solidFill>
              </a:rPr>
              <a:t>Justifications given </a:t>
            </a:r>
            <a:endParaRPr lang="en-GB" dirty="0"/>
          </a:p>
        </p:txBody>
      </p:sp>
      <p:sp>
        <p:nvSpPr>
          <p:cNvPr id="3" name="Content Placeholder 2"/>
          <p:cNvSpPr>
            <a:spLocks noGrp="1"/>
          </p:cNvSpPr>
          <p:nvPr>
            <p:ph idx="1"/>
          </p:nvPr>
        </p:nvSpPr>
        <p:spPr>
          <a:xfrm>
            <a:off x="395288" y="1556792"/>
            <a:ext cx="8424862" cy="4680521"/>
          </a:xfrm>
        </p:spPr>
        <p:txBody>
          <a:bodyPr/>
          <a:lstStyle/>
          <a:p>
            <a:r>
              <a:rPr lang="en-GB" b="1" dirty="0"/>
              <a:t>3. Impossibility of task: ‘difficult to articulate</a:t>
            </a:r>
            <a:r>
              <a:rPr lang="en-GB" dirty="0"/>
              <a:t>’ (</a:t>
            </a:r>
            <a:r>
              <a:rPr lang="en-GB" b="1" i="1" dirty="0"/>
              <a:t>R v Majid </a:t>
            </a:r>
            <a:r>
              <a:rPr lang="en-GB" b="1" dirty="0"/>
              <a:t>[2009] EWCA Crim 2563</a:t>
            </a:r>
            <a:r>
              <a:rPr lang="en-GB" dirty="0"/>
              <a:t>). </a:t>
            </a:r>
          </a:p>
          <a:p>
            <a:pPr marL="0" indent="0">
              <a:buNone/>
            </a:pPr>
            <a:endParaRPr lang="en-GB" dirty="0"/>
          </a:p>
          <a:p>
            <a:pPr marL="0" indent="0">
              <a:buNone/>
            </a:pPr>
            <a:r>
              <a:rPr lang="en-GB" dirty="0"/>
              <a:t>   But it is possible to define, even if definitions are </a:t>
            </a:r>
            <a:r>
              <a:rPr lang="en-GB" dirty="0" smtClean="0"/>
              <a:t>inherently </a:t>
            </a:r>
            <a:endParaRPr lang="en-GB" dirty="0"/>
          </a:p>
          <a:p>
            <a:pPr marL="0" indent="0">
              <a:buNone/>
            </a:pPr>
            <a:r>
              <a:rPr lang="en-GB" dirty="0"/>
              <a:t>   imprecise </a:t>
            </a:r>
            <a:r>
              <a:rPr lang="en-GB" dirty="0" smtClean="0"/>
              <a:t>(e.g. see definition in </a:t>
            </a:r>
            <a:r>
              <a:rPr lang="en-GB" b="1" i="1" dirty="0" smtClean="0"/>
              <a:t>Miller </a:t>
            </a:r>
            <a:r>
              <a:rPr lang="en-GB" b="1" i="1" dirty="0"/>
              <a:t>v Minister of </a:t>
            </a:r>
            <a:r>
              <a:rPr lang="en-GB" b="1" i="1" dirty="0" smtClean="0"/>
              <a:t> </a:t>
            </a:r>
          </a:p>
          <a:p>
            <a:pPr marL="0" indent="0">
              <a:buNone/>
            </a:pPr>
            <a:r>
              <a:rPr lang="en-GB" b="1" i="1" dirty="0"/>
              <a:t> </a:t>
            </a:r>
            <a:r>
              <a:rPr lang="en-GB" b="1" i="1" dirty="0" smtClean="0"/>
              <a:t>  Pensions </a:t>
            </a:r>
            <a:r>
              <a:rPr lang="en-GB" b="1" dirty="0"/>
              <a:t>[1947] 2 All </a:t>
            </a:r>
            <a:r>
              <a:rPr lang="en-GB" b="1" dirty="0" smtClean="0"/>
              <a:t>ER </a:t>
            </a:r>
            <a:r>
              <a:rPr lang="en-GB" b="1" dirty="0"/>
              <a:t>372</a:t>
            </a:r>
            <a:r>
              <a:rPr lang="en-GB" dirty="0"/>
              <a:t> at </a:t>
            </a:r>
            <a:r>
              <a:rPr lang="en-GB" b="1" dirty="0"/>
              <a:t>373-4</a:t>
            </a:r>
            <a:r>
              <a:rPr lang="en-GB" dirty="0"/>
              <a:t>)  </a:t>
            </a:r>
          </a:p>
          <a:p>
            <a:endParaRPr lang="en-GB" dirty="0"/>
          </a:p>
          <a:p>
            <a:r>
              <a:rPr lang="en-GB" b="1" dirty="0"/>
              <a:t>4. Explanations likely to confuse the jury. </a:t>
            </a:r>
          </a:p>
          <a:p>
            <a:pPr marL="0" indent="0">
              <a:buNone/>
            </a:pPr>
            <a:endParaRPr lang="en-GB" dirty="0"/>
          </a:p>
          <a:p>
            <a:pPr marL="0" indent="0">
              <a:buNone/>
            </a:pPr>
            <a:r>
              <a:rPr lang="en-GB" dirty="0"/>
              <a:t>  Unconvincing. Depends on the explanation given. Newman </a:t>
            </a:r>
          </a:p>
          <a:p>
            <a:pPr marL="0" indent="0">
              <a:buNone/>
            </a:pPr>
            <a:r>
              <a:rPr lang="en-GB" dirty="0"/>
              <a:t>  (1993): “</a:t>
            </a:r>
            <a:r>
              <a:rPr lang="en-GB" i="1" dirty="0"/>
              <a:t>I find it rather unsettling that we are using a  </a:t>
            </a:r>
          </a:p>
          <a:p>
            <a:pPr marL="0" indent="0">
              <a:buNone/>
            </a:pPr>
            <a:r>
              <a:rPr lang="en-GB" i="1" dirty="0"/>
              <a:t>  formulation [i.e. ‘beyond reasonable doubt’] that we believe </a:t>
            </a:r>
          </a:p>
          <a:p>
            <a:pPr marL="0" indent="0">
              <a:buNone/>
            </a:pPr>
            <a:r>
              <a:rPr lang="en-GB" i="1" dirty="0"/>
              <a:t>  will become less clear the more we explain it.</a:t>
            </a:r>
            <a:r>
              <a:rPr lang="en-GB" dirty="0"/>
              <a:t>”</a:t>
            </a:r>
          </a:p>
          <a:p>
            <a:pPr marL="0" indent="0">
              <a:buNone/>
            </a:pPr>
            <a:endParaRPr lang="en-GB" dirty="0"/>
          </a:p>
          <a:p>
            <a:pPr marL="0" indent="0">
              <a:buNone/>
            </a:pPr>
            <a:endParaRPr lang="en-GB" dirty="0"/>
          </a:p>
          <a:p>
            <a:endParaRPr lang="en-GB" dirty="0"/>
          </a:p>
          <a:p>
            <a:endParaRPr lang="en-GB" dirty="0"/>
          </a:p>
          <a:p>
            <a:endParaRPr lang="en-GB" dirty="0"/>
          </a:p>
        </p:txBody>
      </p:sp>
    </p:spTree>
    <p:extLst>
      <p:ext uri="{BB962C8B-B14F-4D97-AF65-F5344CB8AC3E}">
        <p14:creationId xmlns:p14="http://schemas.microsoft.com/office/powerpoint/2010/main" val="10700056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764704"/>
            <a:ext cx="8641180" cy="1440160"/>
          </a:xfrm>
        </p:spPr>
        <p:txBody>
          <a:bodyPr/>
          <a:lstStyle/>
          <a:p>
            <a:r>
              <a:rPr lang="en-GB" dirty="0">
                <a:solidFill>
                  <a:srgbClr val="C00000"/>
                </a:solidFill>
              </a:rPr>
              <a:t>Need for explanation &amp; set form of words</a:t>
            </a:r>
            <a:br>
              <a:rPr lang="en-GB" dirty="0">
                <a:solidFill>
                  <a:srgbClr val="C00000"/>
                </a:solidFill>
              </a:rPr>
            </a:br>
            <a:endParaRPr lang="en-GB" dirty="0">
              <a:solidFill>
                <a:srgbClr val="C00000"/>
              </a:solidFill>
            </a:endParaRPr>
          </a:p>
        </p:txBody>
      </p:sp>
      <p:sp>
        <p:nvSpPr>
          <p:cNvPr id="3" name="Content Placeholder 2"/>
          <p:cNvSpPr>
            <a:spLocks noGrp="1"/>
          </p:cNvSpPr>
          <p:nvPr>
            <p:ph idx="1"/>
          </p:nvPr>
        </p:nvSpPr>
        <p:spPr>
          <a:xfrm>
            <a:off x="395288" y="1268760"/>
            <a:ext cx="8569200" cy="4968553"/>
          </a:xfrm>
        </p:spPr>
        <p:txBody>
          <a:bodyPr/>
          <a:lstStyle/>
          <a:p>
            <a:pPr marL="0" indent="0">
              <a:buNone/>
            </a:pPr>
            <a:endParaRPr lang="en-GB" dirty="0"/>
          </a:p>
          <a:p>
            <a:r>
              <a:rPr lang="en-GB" dirty="0"/>
              <a:t>Promotes consistency</a:t>
            </a:r>
          </a:p>
          <a:p>
            <a:pPr marL="0" indent="0">
              <a:buNone/>
            </a:pPr>
            <a:endParaRPr lang="en-GB" dirty="0"/>
          </a:p>
          <a:p>
            <a:r>
              <a:rPr lang="en-GB" dirty="0"/>
              <a:t> Assists juror </a:t>
            </a:r>
            <a:r>
              <a:rPr lang="en-GB" dirty="0" smtClean="0"/>
              <a:t>comprehension (Diamond </a:t>
            </a:r>
            <a:r>
              <a:rPr lang="en-GB" dirty="0"/>
              <a:t>(1990): meaning of beyond reasonable doubt and sure is not </a:t>
            </a:r>
            <a:r>
              <a:rPr lang="en-GB" dirty="0" smtClean="0"/>
              <a:t>self-explanatory; as </a:t>
            </a:r>
            <a:r>
              <a:rPr lang="en-GB" dirty="0"/>
              <a:t>a matter of logic juries will be </a:t>
            </a:r>
            <a:r>
              <a:rPr lang="en-GB" dirty="0" smtClean="0"/>
              <a:t>assisted).</a:t>
            </a:r>
            <a:endParaRPr lang="en-GB" dirty="0"/>
          </a:p>
          <a:p>
            <a:endParaRPr lang="en-GB" dirty="0"/>
          </a:p>
          <a:p>
            <a:r>
              <a:rPr lang="en-GB" dirty="0"/>
              <a:t> </a:t>
            </a:r>
            <a:r>
              <a:rPr lang="en-GB" b="1" i="1" dirty="0"/>
              <a:t>R v </a:t>
            </a:r>
            <a:r>
              <a:rPr lang="en-GB" b="1" i="1" dirty="0" err="1"/>
              <a:t>Lifchus</a:t>
            </a:r>
            <a:r>
              <a:rPr lang="en-GB" b="1" i="1" dirty="0"/>
              <a:t> </a:t>
            </a:r>
            <a:r>
              <a:rPr lang="en-GB" b="1" dirty="0"/>
              <a:t>[1997] 3 SCR 320</a:t>
            </a:r>
            <a:r>
              <a:rPr lang="en-GB" dirty="0"/>
              <a:t>:</a:t>
            </a:r>
            <a:r>
              <a:rPr lang="en-GB" b="1" dirty="0"/>
              <a:t> </a:t>
            </a:r>
            <a:r>
              <a:rPr lang="en-GB" dirty="0"/>
              <a:t>explanation should be detailed. </a:t>
            </a:r>
          </a:p>
          <a:p>
            <a:pPr marL="0" indent="0">
              <a:buNone/>
            </a:pPr>
            <a:endParaRPr lang="en-GB" b="1" i="1" dirty="0"/>
          </a:p>
          <a:p>
            <a:r>
              <a:rPr lang="en-GB" b="1" i="1" dirty="0"/>
              <a:t>Victor v Nebraska </a:t>
            </a:r>
            <a:r>
              <a:rPr lang="en-GB" b="1" dirty="0"/>
              <a:t>511 US 1 (1994)</a:t>
            </a:r>
            <a:r>
              <a:rPr lang="en-GB" dirty="0"/>
              <a:t>:</a:t>
            </a:r>
            <a:r>
              <a:rPr lang="en-GB" b="1" dirty="0"/>
              <a:t> </a:t>
            </a:r>
            <a:r>
              <a:rPr lang="en-GB" dirty="0"/>
              <a:t>careful instruction needed to avoid juries convicting on a lower standard. </a:t>
            </a:r>
          </a:p>
          <a:p>
            <a:pPr marL="0" indent="0">
              <a:buNone/>
            </a:pPr>
            <a:endParaRPr lang="en-GB" dirty="0"/>
          </a:p>
          <a:p>
            <a:r>
              <a:rPr lang="en-GB" dirty="0"/>
              <a:t>If ‘sure’ and ‘beyond reasonable </a:t>
            </a:r>
            <a:r>
              <a:rPr lang="en-GB" dirty="0" smtClean="0"/>
              <a:t>doubt’ </a:t>
            </a:r>
            <a:r>
              <a:rPr lang="en-GB" dirty="0"/>
              <a:t>continue to be used, should be an explanation and set form of words</a:t>
            </a:r>
          </a:p>
          <a:p>
            <a:endParaRPr lang="en-GB" dirty="0"/>
          </a:p>
          <a:p>
            <a:pPr marL="0" indent="0">
              <a:buNone/>
            </a:pPr>
            <a:endParaRPr lang="en-GB" dirty="0"/>
          </a:p>
        </p:txBody>
      </p:sp>
    </p:spTree>
    <p:extLst>
      <p:ext uri="{BB962C8B-B14F-4D97-AF65-F5344CB8AC3E}">
        <p14:creationId xmlns:p14="http://schemas.microsoft.com/office/powerpoint/2010/main" val="7440630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908720"/>
            <a:ext cx="8494994" cy="1296144"/>
          </a:xfrm>
        </p:spPr>
        <p:txBody>
          <a:bodyPr/>
          <a:lstStyle/>
          <a:p>
            <a:r>
              <a:rPr lang="en-GB" dirty="0">
                <a:solidFill>
                  <a:srgbClr val="C00000"/>
                </a:solidFill>
              </a:rPr>
              <a:t>Current approach unsuitable</a:t>
            </a:r>
            <a:endParaRPr lang="en-GB" dirty="0"/>
          </a:p>
        </p:txBody>
      </p:sp>
      <p:sp>
        <p:nvSpPr>
          <p:cNvPr id="3" name="Content Placeholder 2"/>
          <p:cNvSpPr>
            <a:spLocks noGrp="1"/>
          </p:cNvSpPr>
          <p:nvPr>
            <p:ph idx="1"/>
          </p:nvPr>
        </p:nvSpPr>
        <p:spPr>
          <a:xfrm>
            <a:off x="179512" y="1556792"/>
            <a:ext cx="8712968" cy="4680521"/>
          </a:xfrm>
        </p:spPr>
        <p:txBody>
          <a:bodyPr/>
          <a:lstStyle/>
          <a:p>
            <a:pPr marL="0" indent="0">
              <a:buNone/>
            </a:pPr>
            <a:endParaRPr lang="en-GB" dirty="0"/>
          </a:p>
          <a:p>
            <a:pPr>
              <a:buFont typeface="Wingdings" panose="05000000000000000000" pitchFamily="2" charset="2"/>
              <a:buChar char="§"/>
            </a:pPr>
            <a:r>
              <a:rPr lang="en-GB" dirty="0"/>
              <a:t>‘Sure’ and ‘beyond reasonable doubt’ do not bear their ordinary or dictionary meanings.</a:t>
            </a:r>
          </a:p>
          <a:p>
            <a:pPr marL="0" indent="0">
              <a:buNone/>
            </a:pPr>
            <a:endParaRPr lang="en-GB" dirty="0"/>
          </a:p>
          <a:p>
            <a:pPr>
              <a:buFont typeface="Wingdings" panose="05000000000000000000" pitchFamily="2" charset="2"/>
              <a:buChar char="§"/>
            </a:pPr>
            <a:r>
              <a:rPr lang="en-GB" dirty="0"/>
              <a:t> Said to mean the same thing when they obviously do not. </a:t>
            </a:r>
          </a:p>
          <a:p>
            <a:pPr marL="0" indent="0">
              <a:buNone/>
            </a:pPr>
            <a:endParaRPr lang="en-GB" dirty="0"/>
          </a:p>
          <a:p>
            <a:pPr>
              <a:buFont typeface="Wingdings" panose="05000000000000000000" pitchFamily="2" charset="2"/>
              <a:buChar char="§"/>
            </a:pPr>
            <a:r>
              <a:rPr lang="en-GB" dirty="0"/>
              <a:t> When explained they have to be given different alternative  </a:t>
            </a:r>
          </a:p>
          <a:p>
            <a:pPr marL="0" indent="0">
              <a:buNone/>
            </a:pPr>
            <a:r>
              <a:rPr lang="en-GB" dirty="0"/>
              <a:t>    meanings. </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479698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A5CD90B0-BA05-524F-95A5-8F4150C1B5A9}"/>
              </a:ext>
            </a:extLst>
          </p:cNvPr>
          <p:cNvSpPr>
            <a:spLocks noGrp="1"/>
          </p:cNvSpPr>
          <p:nvPr>
            <p:ph type="title"/>
          </p:nvPr>
        </p:nvSpPr>
        <p:spPr>
          <a:xfrm>
            <a:off x="395316" y="764704"/>
            <a:ext cx="8423206" cy="1440160"/>
          </a:xfrm>
        </p:spPr>
        <p:txBody>
          <a:bodyPr/>
          <a:lstStyle/>
          <a:p>
            <a:r>
              <a:rPr lang="en-US" dirty="0">
                <a:solidFill>
                  <a:srgbClr val="C00000"/>
                </a:solidFill>
              </a:rPr>
              <a:t>Rationale for high standard of proof</a:t>
            </a:r>
          </a:p>
        </p:txBody>
      </p:sp>
      <p:sp>
        <p:nvSpPr>
          <p:cNvPr id="4" name="Content Placeholder 3">
            <a:extLst>
              <a:ext uri="{FF2B5EF4-FFF2-40B4-BE49-F238E27FC236}">
                <a16:creationId xmlns:a16="http://schemas.microsoft.com/office/drawing/2014/main" xmlns="" id="{8BE9B1D4-F1A2-DD4B-805B-8F996E97BD1A}"/>
              </a:ext>
            </a:extLst>
          </p:cNvPr>
          <p:cNvSpPr>
            <a:spLocks noGrp="1"/>
          </p:cNvSpPr>
          <p:nvPr>
            <p:ph idx="1"/>
          </p:nvPr>
        </p:nvSpPr>
        <p:spPr>
          <a:xfrm>
            <a:off x="395288" y="1412776"/>
            <a:ext cx="8424862" cy="4824537"/>
          </a:xfrm>
        </p:spPr>
        <p:txBody>
          <a:bodyPr/>
          <a:lstStyle/>
          <a:p>
            <a:endParaRPr lang="en-GB" dirty="0"/>
          </a:p>
          <a:p>
            <a:r>
              <a:rPr lang="en-GB" dirty="0"/>
              <a:t>All criminal justice systems have a standard of proof which must be met before an accused can be convicted.</a:t>
            </a:r>
          </a:p>
          <a:p>
            <a:pPr marL="0" indent="0">
              <a:buNone/>
            </a:pPr>
            <a:endParaRPr lang="en-GB" dirty="0"/>
          </a:p>
          <a:p>
            <a:r>
              <a:rPr lang="en-GB" dirty="0"/>
              <a:t>Need a very high standard to avoid convicting the innocent: impact on innocent accused, on victims of crime, undermines public confidence, cost.</a:t>
            </a:r>
          </a:p>
          <a:p>
            <a:endParaRPr lang="en-GB" dirty="0"/>
          </a:p>
          <a:p>
            <a:r>
              <a:rPr lang="en-GB" dirty="0"/>
              <a:t>Cannot completely eliminate risk of wrongful conviction without a standard of proof beyond </a:t>
            </a:r>
            <a:r>
              <a:rPr lang="en-GB" b="1" u="sng" dirty="0"/>
              <a:t>all</a:t>
            </a:r>
            <a:r>
              <a:rPr lang="en-GB" dirty="0"/>
              <a:t> doubt i.e. absolute certainty.</a:t>
            </a:r>
          </a:p>
          <a:p>
            <a:pPr marL="0" indent="0">
              <a:buNone/>
            </a:pPr>
            <a:endParaRPr lang="en-GB" dirty="0"/>
          </a:p>
          <a:p>
            <a:endParaRPr lang="en-GB" dirty="0"/>
          </a:p>
          <a:p>
            <a:pPr marL="0" indent="0">
              <a:buNone/>
            </a:pPr>
            <a:endParaRPr lang="en-GB" dirty="0"/>
          </a:p>
          <a:p>
            <a:endParaRPr lang="en-GB" dirty="0"/>
          </a:p>
          <a:p>
            <a:endParaRPr lang="en-US" dirty="0"/>
          </a:p>
        </p:txBody>
      </p:sp>
    </p:spTree>
    <p:extLst>
      <p:ext uri="{BB962C8B-B14F-4D97-AF65-F5344CB8AC3E}">
        <p14:creationId xmlns:p14="http://schemas.microsoft.com/office/powerpoint/2010/main" val="3680665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764704"/>
            <a:ext cx="8423206" cy="648072"/>
          </a:xfrm>
        </p:spPr>
        <p:txBody>
          <a:bodyPr/>
          <a:lstStyle/>
          <a:p>
            <a:pPr algn="ctr"/>
            <a:r>
              <a:rPr lang="en-GB" dirty="0">
                <a:solidFill>
                  <a:srgbClr val="C00000"/>
                </a:solidFill>
              </a:rPr>
              <a:t>Other Unsuitable Approaches</a:t>
            </a:r>
          </a:p>
        </p:txBody>
      </p:sp>
      <p:sp>
        <p:nvSpPr>
          <p:cNvPr id="3" name="Content Placeholder 2"/>
          <p:cNvSpPr>
            <a:spLocks noGrp="1"/>
          </p:cNvSpPr>
          <p:nvPr>
            <p:ph idx="1"/>
          </p:nvPr>
        </p:nvSpPr>
        <p:spPr>
          <a:xfrm>
            <a:off x="395288" y="1556792"/>
            <a:ext cx="8424862" cy="4680521"/>
          </a:xfrm>
        </p:spPr>
        <p:txBody>
          <a:bodyPr/>
          <a:lstStyle/>
          <a:p>
            <a:r>
              <a:rPr lang="en-GB" dirty="0"/>
              <a:t>A doubt which the jury regards as reasonable</a:t>
            </a:r>
          </a:p>
          <a:p>
            <a:pPr marL="0" indent="0">
              <a:buNone/>
            </a:pPr>
            <a:endParaRPr lang="en-GB" dirty="0"/>
          </a:p>
          <a:p>
            <a:r>
              <a:rPr lang="en-GB" dirty="0"/>
              <a:t>Degrees of proof within BRD</a:t>
            </a:r>
          </a:p>
          <a:p>
            <a:pPr marL="0" indent="0">
              <a:buNone/>
            </a:pPr>
            <a:endParaRPr lang="en-GB" dirty="0"/>
          </a:p>
          <a:p>
            <a:r>
              <a:rPr lang="en-GB" dirty="0"/>
              <a:t>Matters of importance in jurors’ own affairs</a:t>
            </a:r>
          </a:p>
          <a:p>
            <a:pPr marL="0" indent="0">
              <a:buNone/>
            </a:pPr>
            <a:endParaRPr lang="en-GB" dirty="0"/>
          </a:p>
          <a:p>
            <a:r>
              <a:rPr lang="en-GB" dirty="0"/>
              <a:t>Honest and reasonable uncertainty</a:t>
            </a:r>
          </a:p>
          <a:p>
            <a:pPr marL="0" indent="0">
              <a:buNone/>
            </a:pPr>
            <a:endParaRPr lang="en-GB" dirty="0"/>
          </a:p>
          <a:p>
            <a:r>
              <a:rPr lang="en-GB" dirty="0"/>
              <a:t>Imperceptible doubt</a:t>
            </a:r>
          </a:p>
          <a:p>
            <a:pPr marL="0" indent="0">
              <a:buNone/>
            </a:pPr>
            <a:endParaRPr lang="en-GB" dirty="0"/>
          </a:p>
          <a:p>
            <a:r>
              <a:rPr lang="en-GB" dirty="0"/>
              <a:t>Moral certainty</a:t>
            </a:r>
          </a:p>
          <a:p>
            <a:pPr marL="0" indent="0">
              <a:buNone/>
            </a:pPr>
            <a:endParaRPr lang="en-GB" dirty="0"/>
          </a:p>
          <a:p>
            <a:r>
              <a:rPr lang="en-GB" dirty="0"/>
              <a:t>Percentages</a:t>
            </a:r>
          </a:p>
          <a:p>
            <a:pPr marL="0" indent="0">
              <a:buNone/>
            </a:pPr>
            <a:endParaRPr lang="en-GB" dirty="0"/>
          </a:p>
        </p:txBody>
      </p:sp>
    </p:spTree>
    <p:extLst>
      <p:ext uri="{BB962C8B-B14F-4D97-AF65-F5344CB8AC3E}">
        <p14:creationId xmlns:p14="http://schemas.microsoft.com/office/powerpoint/2010/main" val="4580392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9767" y="980728"/>
            <a:ext cx="8423206" cy="864096"/>
          </a:xfrm>
        </p:spPr>
        <p:txBody>
          <a:bodyPr/>
          <a:lstStyle/>
          <a:p>
            <a:r>
              <a:rPr lang="en-GB" dirty="0">
                <a:solidFill>
                  <a:srgbClr val="C00000"/>
                </a:solidFill>
              </a:rPr>
              <a:t>A doubt which the jury regards as reasonable</a:t>
            </a:r>
          </a:p>
        </p:txBody>
      </p:sp>
      <p:sp>
        <p:nvSpPr>
          <p:cNvPr id="3" name="Content Placeholder 2"/>
          <p:cNvSpPr>
            <a:spLocks noGrp="1"/>
          </p:cNvSpPr>
          <p:nvPr>
            <p:ph idx="1"/>
          </p:nvPr>
        </p:nvSpPr>
        <p:spPr>
          <a:xfrm>
            <a:off x="395288" y="2132856"/>
            <a:ext cx="8424862" cy="4104457"/>
          </a:xfrm>
        </p:spPr>
        <p:txBody>
          <a:bodyPr/>
          <a:lstStyle/>
          <a:p>
            <a:r>
              <a:rPr lang="en-GB" dirty="0"/>
              <a:t>Queensland Supreme &amp; District Courts </a:t>
            </a:r>
            <a:r>
              <a:rPr lang="en-GB" dirty="0" err="1"/>
              <a:t>Benchbook</a:t>
            </a:r>
            <a:r>
              <a:rPr lang="en-GB" dirty="0"/>
              <a:t>: a reasonable doubt is such a doubt as you, the jury, consider to be reasonable, on a consideration of the evidence</a:t>
            </a:r>
          </a:p>
          <a:p>
            <a:pPr marL="0" indent="0">
              <a:buNone/>
            </a:pPr>
            <a:endParaRPr lang="en-GB" dirty="0"/>
          </a:p>
          <a:p>
            <a:r>
              <a:rPr lang="en-GB" b="1" i="1" dirty="0"/>
              <a:t>R v </a:t>
            </a:r>
            <a:r>
              <a:rPr lang="en-GB" b="1" i="1" dirty="0" err="1"/>
              <a:t>Wanhalla</a:t>
            </a:r>
            <a:r>
              <a:rPr lang="en-GB" b="1" i="1" dirty="0"/>
              <a:t> </a:t>
            </a:r>
            <a:r>
              <a:rPr lang="en-GB" b="1" dirty="0"/>
              <a:t>[2007] 2 NZLR 573 </a:t>
            </a:r>
            <a:r>
              <a:rPr lang="en-GB" dirty="0"/>
              <a:t>at </a:t>
            </a:r>
            <a:r>
              <a:rPr lang="en-GB" b="1" dirty="0"/>
              <a:t>[48]</a:t>
            </a:r>
            <a:r>
              <a:rPr lang="en-GB" dirty="0"/>
              <a:t>:</a:t>
            </a:r>
            <a:r>
              <a:rPr lang="en-GB" b="1" dirty="0"/>
              <a:t> </a:t>
            </a:r>
            <a:r>
              <a:rPr lang="en-GB" dirty="0"/>
              <a:t>‘a circular explanation’</a:t>
            </a:r>
            <a:endParaRPr lang="en-GB" i="1" dirty="0"/>
          </a:p>
          <a:p>
            <a:endParaRPr lang="en-GB" dirty="0"/>
          </a:p>
        </p:txBody>
      </p:sp>
    </p:spTree>
    <p:extLst>
      <p:ext uri="{BB962C8B-B14F-4D97-AF65-F5344CB8AC3E}">
        <p14:creationId xmlns:p14="http://schemas.microsoft.com/office/powerpoint/2010/main" val="37787496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764704"/>
            <a:ext cx="8423206" cy="1440160"/>
          </a:xfrm>
        </p:spPr>
        <p:txBody>
          <a:bodyPr/>
          <a:lstStyle/>
          <a:p>
            <a:r>
              <a:rPr lang="en-GB" dirty="0">
                <a:solidFill>
                  <a:srgbClr val="C00000"/>
                </a:solidFill>
              </a:rPr>
              <a:t>Degrees of proof within BRD</a:t>
            </a:r>
          </a:p>
        </p:txBody>
      </p:sp>
      <p:sp>
        <p:nvSpPr>
          <p:cNvPr id="3" name="Content Placeholder 2"/>
          <p:cNvSpPr>
            <a:spLocks noGrp="1"/>
          </p:cNvSpPr>
          <p:nvPr>
            <p:ph idx="1"/>
          </p:nvPr>
        </p:nvSpPr>
        <p:spPr>
          <a:xfrm>
            <a:off x="373212" y="1412776"/>
            <a:ext cx="8424862" cy="4968553"/>
          </a:xfrm>
        </p:spPr>
        <p:txBody>
          <a:bodyPr/>
          <a:lstStyle/>
          <a:p>
            <a:r>
              <a:rPr lang="en-GB" dirty="0"/>
              <a:t>Denning LJ in </a:t>
            </a:r>
            <a:r>
              <a:rPr lang="en-GB" b="1" i="1" dirty="0" err="1"/>
              <a:t>Bater</a:t>
            </a:r>
            <a:r>
              <a:rPr lang="en-GB" b="1" i="1" dirty="0"/>
              <a:t> v </a:t>
            </a:r>
            <a:r>
              <a:rPr lang="en-GB" b="1" i="1" dirty="0" err="1"/>
              <a:t>Bater</a:t>
            </a:r>
            <a:r>
              <a:rPr lang="en-GB" b="1" i="1" dirty="0"/>
              <a:t> </a:t>
            </a:r>
            <a:r>
              <a:rPr lang="en-GB" b="1" dirty="0"/>
              <a:t>[1951] P 35 </a:t>
            </a:r>
            <a:r>
              <a:rPr lang="en-GB" dirty="0"/>
              <a:t>at </a:t>
            </a:r>
            <a:r>
              <a:rPr lang="en-GB" i="1" dirty="0"/>
              <a:t>37</a:t>
            </a:r>
            <a:r>
              <a:rPr lang="en-GB" dirty="0"/>
              <a:t>: ‘…there may be degrees of proof within that standard [BRD]…in proportion as the crime is enormous, so ought the proof to be clear.’</a:t>
            </a:r>
          </a:p>
          <a:p>
            <a:pPr marL="0" indent="0">
              <a:buNone/>
            </a:pPr>
            <a:endParaRPr lang="en-GB" dirty="0"/>
          </a:p>
          <a:p>
            <a:r>
              <a:rPr lang="en-GB" dirty="0"/>
              <a:t>Repugnant in principle for it to be easier to convict of a lesser offence</a:t>
            </a:r>
          </a:p>
          <a:p>
            <a:pPr marL="0" indent="0">
              <a:buNone/>
            </a:pPr>
            <a:endParaRPr lang="en-GB" dirty="0"/>
          </a:p>
          <a:p>
            <a:r>
              <a:rPr lang="en-GB" dirty="0"/>
              <a:t>Degrees of proof within a standard rejected: </a:t>
            </a:r>
            <a:r>
              <a:rPr lang="en-GB" b="1" i="1" dirty="0"/>
              <a:t>R(N) v Mental Health Review Tribunal </a:t>
            </a:r>
            <a:r>
              <a:rPr lang="en-GB" b="1" dirty="0"/>
              <a:t>[2006] QB 468 </a:t>
            </a:r>
            <a:r>
              <a:rPr lang="en-GB" dirty="0"/>
              <a:t>at </a:t>
            </a:r>
            <a:r>
              <a:rPr lang="en-GB" b="1" dirty="0"/>
              <a:t>[60] – [62]</a:t>
            </a:r>
          </a:p>
          <a:p>
            <a:pPr marL="0" indent="0">
              <a:buNone/>
            </a:pPr>
            <a:endParaRPr lang="en-GB" dirty="0"/>
          </a:p>
          <a:p>
            <a:r>
              <a:rPr lang="en-GB" dirty="0"/>
              <a:t>No logical or necessary connection between the seriousness of an allegation and the probability that what is alleged occurred: Baroness Hale in </a:t>
            </a:r>
            <a:r>
              <a:rPr lang="en-GB" b="1" i="1" dirty="0"/>
              <a:t>Re B (Children) </a:t>
            </a:r>
            <a:r>
              <a:rPr lang="en-GB" b="1" dirty="0"/>
              <a:t>[2009] 1 AC 61  </a:t>
            </a:r>
          </a:p>
          <a:p>
            <a:endParaRPr lang="en-GB" dirty="0"/>
          </a:p>
        </p:txBody>
      </p:sp>
    </p:spTree>
    <p:extLst>
      <p:ext uri="{BB962C8B-B14F-4D97-AF65-F5344CB8AC3E}">
        <p14:creationId xmlns:p14="http://schemas.microsoft.com/office/powerpoint/2010/main" val="23483991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764704"/>
            <a:ext cx="8423206" cy="1440160"/>
          </a:xfrm>
        </p:spPr>
        <p:txBody>
          <a:bodyPr/>
          <a:lstStyle/>
          <a:p>
            <a:r>
              <a:rPr lang="en-GB" dirty="0">
                <a:solidFill>
                  <a:srgbClr val="C00000"/>
                </a:solidFill>
              </a:rPr>
              <a:t>Matters of importance in jurors’ own affairs</a:t>
            </a:r>
          </a:p>
        </p:txBody>
      </p:sp>
      <p:sp>
        <p:nvSpPr>
          <p:cNvPr id="3" name="Content Placeholder 2"/>
          <p:cNvSpPr>
            <a:spLocks noGrp="1"/>
          </p:cNvSpPr>
          <p:nvPr>
            <p:ph idx="1"/>
          </p:nvPr>
        </p:nvSpPr>
        <p:spPr>
          <a:xfrm>
            <a:off x="395288" y="1484784"/>
            <a:ext cx="8424862" cy="4752529"/>
          </a:xfrm>
        </p:spPr>
        <p:txBody>
          <a:bodyPr/>
          <a:lstStyle/>
          <a:p>
            <a:r>
              <a:rPr lang="en-GB" b="1" i="1" dirty="0"/>
              <a:t>Walters v R </a:t>
            </a:r>
            <a:r>
              <a:rPr lang="en-GB" b="1" dirty="0"/>
              <a:t>[1969] 2 AC 26 </a:t>
            </a:r>
            <a:r>
              <a:rPr lang="en-GB" dirty="0"/>
              <a:t>and </a:t>
            </a:r>
            <a:r>
              <a:rPr lang="en-GB" b="1" i="1" dirty="0"/>
              <a:t>R v Ching </a:t>
            </a:r>
            <a:r>
              <a:rPr lang="en-GB" b="1" dirty="0"/>
              <a:t>(1976) 63 Cr App R 7</a:t>
            </a:r>
          </a:p>
          <a:p>
            <a:pPr marL="0" indent="0">
              <a:buNone/>
            </a:pPr>
            <a:endParaRPr lang="en-GB" dirty="0"/>
          </a:p>
          <a:p>
            <a:r>
              <a:rPr lang="en-GB" dirty="0"/>
              <a:t>Involves risk-taking and therefore too low a standard: </a:t>
            </a:r>
            <a:r>
              <a:rPr lang="en-GB" b="1" i="1" dirty="0"/>
              <a:t>R v </a:t>
            </a:r>
            <a:r>
              <a:rPr lang="en-GB" b="1" i="1" dirty="0" err="1"/>
              <a:t>Lifchus</a:t>
            </a:r>
            <a:r>
              <a:rPr lang="en-GB" b="1" i="1" dirty="0"/>
              <a:t> </a:t>
            </a:r>
            <a:r>
              <a:rPr lang="en-GB" b="1" dirty="0"/>
              <a:t>[1997] 3 SCR 320</a:t>
            </a:r>
            <a:r>
              <a:rPr lang="en-GB" dirty="0"/>
              <a:t> at </a:t>
            </a:r>
            <a:r>
              <a:rPr lang="en-GB" b="1" dirty="0"/>
              <a:t>[24]</a:t>
            </a:r>
          </a:p>
          <a:p>
            <a:pPr marL="0" indent="0">
              <a:buNone/>
            </a:pPr>
            <a:endParaRPr lang="en-GB" dirty="0"/>
          </a:p>
          <a:p>
            <a:r>
              <a:rPr lang="en-GB" dirty="0"/>
              <a:t>May concern </a:t>
            </a:r>
            <a:r>
              <a:rPr lang="en-GB" i="1" dirty="0"/>
              <a:t>future </a:t>
            </a:r>
            <a:r>
              <a:rPr lang="en-GB" dirty="0"/>
              <a:t>actions; decision-maker aware of many relevant facts and can undertake own fact-finding; and different individuals may take different levels of care and reflection: </a:t>
            </a:r>
            <a:r>
              <a:rPr lang="en-GB" b="1" i="1" dirty="0"/>
              <a:t>R v </a:t>
            </a:r>
            <a:r>
              <a:rPr lang="en-GB" b="1" i="1" dirty="0" err="1"/>
              <a:t>Wanhalla</a:t>
            </a:r>
            <a:r>
              <a:rPr lang="en-GB" b="1" i="1" dirty="0"/>
              <a:t> </a:t>
            </a:r>
            <a:r>
              <a:rPr lang="en-GB" b="1" dirty="0"/>
              <a:t>[2007] 2 NZLR 573</a:t>
            </a:r>
          </a:p>
          <a:p>
            <a:endParaRPr lang="en-GB" dirty="0"/>
          </a:p>
        </p:txBody>
      </p:sp>
    </p:spTree>
    <p:extLst>
      <p:ext uri="{BB962C8B-B14F-4D97-AF65-F5344CB8AC3E}">
        <p14:creationId xmlns:p14="http://schemas.microsoft.com/office/powerpoint/2010/main" val="4195616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980728"/>
            <a:ext cx="8423206" cy="1224136"/>
          </a:xfrm>
        </p:spPr>
        <p:txBody>
          <a:bodyPr/>
          <a:lstStyle/>
          <a:p>
            <a:r>
              <a:rPr lang="en-GB" dirty="0">
                <a:solidFill>
                  <a:srgbClr val="C00000"/>
                </a:solidFill>
              </a:rPr>
              <a:t>Honest and reasonable uncertainty</a:t>
            </a:r>
          </a:p>
        </p:txBody>
      </p:sp>
      <p:sp>
        <p:nvSpPr>
          <p:cNvPr id="3" name="Content Placeholder 2"/>
          <p:cNvSpPr>
            <a:spLocks noGrp="1"/>
          </p:cNvSpPr>
          <p:nvPr>
            <p:ph idx="1"/>
          </p:nvPr>
        </p:nvSpPr>
        <p:spPr>
          <a:xfrm>
            <a:off x="401421" y="1988840"/>
            <a:ext cx="8424862" cy="4608513"/>
          </a:xfrm>
        </p:spPr>
        <p:txBody>
          <a:bodyPr/>
          <a:lstStyle/>
          <a:p>
            <a:r>
              <a:rPr lang="en-GB" b="1" i="1" dirty="0"/>
              <a:t>R v </a:t>
            </a:r>
            <a:r>
              <a:rPr lang="en-GB" b="1" i="1" dirty="0" err="1"/>
              <a:t>Wanhalla</a:t>
            </a:r>
            <a:r>
              <a:rPr lang="en-GB" b="1" i="1" dirty="0"/>
              <a:t> </a:t>
            </a:r>
            <a:r>
              <a:rPr lang="en-GB" b="1" dirty="0"/>
              <a:t>[2007] 2 NZLR 573</a:t>
            </a:r>
          </a:p>
          <a:p>
            <a:pPr marL="0" indent="0">
              <a:buNone/>
            </a:pPr>
            <a:endParaRPr lang="en-GB" dirty="0"/>
          </a:p>
          <a:p>
            <a:r>
              <a:rPr lang="en-GB" dirty="0"/>
              <a:t>‘Uncertainty’ is just another word for ‘doubt’ so ‘reasonable uncertainty’ bears the same range of meanings  as ‘reasonable doubt’, allowing different jurors to apply different standards</a:t>
            </a:r>
          </a:p>
          <a:p>
            <a:endParaRPr lang="en-GB" dirty="0"/>
          </a:p>
        </p:txBody>
      </p:sp>
    </p:spTree>
    <p:extLst>
      <p:ext uri="{BB962C8B-B14F-4D97-AF65-F5344CB8AC3E}">
        <p14:creationId xmlns:p14="http://schemas.microsoft.com/office/powerpoint/2010/main" val="42222717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Imperceptible doubt</a:t>
            </a:r>
          </a:p>
        </p:txBody>
      </p:sp>
      <p:sp>
        <p:nvSpPr>
          <p:cNvPr id="3" name="Content Placeholder 2"/>
          <p:cNvSpPr>
            <a:spLocks noGrp="1"/>
          </p:cNvSpPr>
          <p:nvPr>
            <p:ph idx="1"/>
          </p:nvPr>
        </p:nvSpPr>
        <p:spPr/>
        <p:txBody>
          <a:bodyPr/>
          <a:lstStyle/>
          <a:p>
            <a:r>
              <a:rPr lang="en-GB" dirty="0"/>
              <a:t>Zuckerman, </a:t>
            </a:r>
            <a:r>
              <a:rPr lang="en-GB" i="1" dirty="0"/>
              <a:t>The Principles of Criminal Evidence </a:t>
            </a:r>
            <a:r>
              <a:rPr lang="en-GB" dirty="0"/>
              <a:t>(New York, 1989) 134-6</a:t>
            </a:r>
          </a:p>
          <a:p>
            <a:pPr marL="0" indent="0">
              <a:buNone/>
            </a:pPr>
            <a:endParaRPr lang="en-GB" dirty="0"/>
          </a:p>
          <a:p>
            <a:r>
              <a:rPr lang="en-GB" dirty="0"/>
              <a:t>Imperceptible means too small to be noticed (without magnification)</a:t>
            </a:r>
          </a:p>
          <a:p>
            <a:pPr marL="0" indent="0">
              <a:buNone/>
            </a:pPr>
            <a:endParaRPr lang="en-GB" dirty="0"/>
          </a:p>
          <a:p>
            <a:r>
              <a:rPr lang="en-GB" dirty="0"/>
              <a:t>Begs the question: how small a doubt?</a:t>
            </a:r>
          </a:p>
          <a:p>
            <a:endParaRPr lang="en-GB" dirty="0"/>
          </a:p>
        </p:txBody>
      </p:sp>
    </p:spTree>
    <p:extLst>
      <p:ext uri="{BB962C8B-B14F-4D97-AF65-F5344CB8AC3E}">
        <p14:creationId xmlns:p14="http://schemas.microsoft.com/office/powerpoint/2010/main" val="9500667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1052736"/>
            <a:ext cx="8423206" cy="1152128"/>
          </a:xfrm>
        </p:spPr>
        <p:txBody>
          <a:bodyPr/>
          <a:lstStyle/>
          <a:p>
            <a:r>
              <a:rPr lang="en-GB" dirty="0">
                <a:solidFill>
                  <a:srgbClr val="C00000"/>
                </a:solidFill>
              </a:rPr>
              <a:t>Moral certainty</a:t>
            </a:r>
          </a:p>
        </p:txBody>
      </p:sp>
      <p:sp>
        <p:nvSpPr>
          <p:cNvPr id="3" name="Content Placeholder 2"/>
          <p:cNvSpPr>
            <a:spLocks noGrp="1"/>
          </p:cNvSpPr>
          <p:nvPr>
            <p:ph idx="1"/>
          </p:nvPr>
        </p:nvSpPr>
        <p:spPr>
          <a:xfrm>
            <a:off x="395288" y="1772816"/>
            <a:ext cx="8424862" cy="4464497"/>
          </a:xfrm>
        </p:spPr>
        <p:txBody>
          <a:bodyPr/>
          <a:lstStyle/>
          <a:p>
            <a:r>
              <a:rPr lang="en-GB" dirty="0"/>
              <a:t>Approved by HCA in </a:t>
            </a:r>
            <a:r>
              <a:rPr lang="en-GB" b="1" i="1" dirty="0"/>
              <a:t>Brown v R </a:t>
            </a:r>
            <a:r>
              <a:rPr lang="en-GB" b="1" dirty="0"/>
              <a:t>(1913) 17 CLR 570</a:t>
            </a:r>
            <a:r>
              <a:rPr lang="en-GB" dirty="0"/>
              <a:t>, </a:t>
            </a:r>
            <a:r>
              <a:rPr lang="en-GB" b="1" dirty="0"/>
              <a:t>595</a:t>
            </a:r>
            <a:r>
              <a:rPr lang="en-GB" dirty="0"/>
              <a:t> and popular in the US although criticised in </a:t>
            </a:r>
            <a:r>
              <a:rPr lang="en-GB" b="1" i="1" dirty="0"/>
              <a:t>Victor v Nebraska </a:t>
            </a:r>
            <a:r>
              <a:rPr lang="en-GB" b="1" dirty="0"/>
              <a:t>511 US 1 (1994)</a:t>
            </a:r>
          </a:p>
          <a:p>
            <a:pPr marL="0" indent="0">
              <a:buNone/>
            </a:pPr>
            <a:endParaRPr lang="en-GB" dirty="0"/>
          </a:p>
          <a:p>
            <a:r>
              <a:rPr lang="en-GB" dirty="0"/>
              <a:t>In many jurisdictions, not a phrase in common use</a:t>
            </a:r>
          </a:p>
          <a:p>
            <a:pPr marL="0" indent="0">
              <a:buNone/>
            </a:pPr>
            <a:endParaRPr lang="en-GB" dirty="0"/>
          </a:p>
          <a:p>
            <a:r>
              <a:rPr lang="en-GB" dirty="0"/>
              <a:t>The dangers of morality-based verdicts: </a:t>
            </a:r>
            <a:r>
              <a:rPr lang="en-GB" dirty="0" err="1"/>
              <a:t>Pattenden</a:t>
            </a:r>
            <a:r>
              <a:rPr lang="en-GB" dirty="0"/>
              <a:t>, ‘Explaining a “reasonable doubt” to juries’ (1998) 2 E&amp;P 253, 258-259</a:t>
            </a:r>
          </a:p>
          <a:p>
            <a:endParaRPr lang="en-GB" dirty="0"/>
          </a:p>
        </p:txBody>
      </p:sp>
    </p:spTree>
    <p:extLst>
      <p:ext uri="{BB962C8B-B14F-4D97-AF65-F5344CB8AC3E}">
        <p14:creationId xmlns:p14="http://schemas.microsoft.com/office/powerpoint/2010/main" val="37144159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764704"/>
            <a:ext cx="8423206" cy="648072"/>
          </a:xfrm>
        </p:spPr>
        <p:txBody>
          <a:bodyPr/>
          <a:lstStyle/>
          <a:p>
            <a:r>
              <a:rPr lang="en-GB" dirty="0">
                <a:solidFill>
                  <a:srgbClr val="C00000"/>
                </a:solidFill>
              </a:rPr>
              <a:t>Percentages</a:t>
            </a:r>
          </a:p>
        </p:txBody>
      </p:sp>
      <p:sp>
        <p:nvSpPr>
          <p:cNvPr id="3" name="Content Placeholder 2"/>
          <p:cNvSpPr>
            <a:spLocks noGrp="1"/>
          </p:cNvSpPr>
          <p:nvPr>
            <p:ph idx="1"/>
          </p:nvPr>
        </p:nvSpPr>
        <p:spPr>
          <a:xfrm>
            <a:off x="395288" y="1412776"/>
            <a:ext cx="8424862" cy="4824537"/>
          </a:xfrm>
        </p:spPr>
        <p:txBody>
          <a:bodyPr/>
          <a:lstStyle/>
          <a:p>
            <a:r>
              <a:rPr lang="en-GB" dirty="0"/>
              <a:t>But where precisely to fix the percentage is problematic: </a:t>
            </a:r>
            <a:r>
              <a:rPr lang="en-GB" dirty="0" err="1"/>
              <a:t>Darbyshire</a:t>
            </a:r>
            <a:r>
              <a:rPr lang="en-GB" dirty="0"/>
              <a:t>, ‘What can we learn from published jury research. Findings for the Criminal Courts Review 2001’ [2001] Crim LR 970, 974</a:t>
            </a:r>
          </a:p>
          <a:p>
            <a:pPr marL="0" indent="0">
              <a:buNone/>
            </a:pPr>
            <a:endParaRPr lang="en-GB" dirty="0"/>
          </a:p>
          <a:p>
            <a:r>
              <a:rPr lang="en-GB" dirty="0"/>
              <a:t>A more fundamental problem: fact-finding is very rarely dependent on the use of precise degrees of probability</a:t>
            </a:r>
          </a:p>
          <a:p>
            <a:pPr marL="0" indent="0">
              <a:buNone/>
            </a:pPr>
            <a:endParaRPr lang="en-GB" dirty="0"/>
          </a:p>
          <a:p>
            <a:r>
              <a:rPr lang="en-GB" dirty="0"/>
              <a:t>Inferences stem from broad generalizations: Zuckerman, ibid, 132.</a:t>
            </a:r>
          </a:p>
          <a:p>
            <a:endParaRPr lang="en-GB" dirty="0"/>
          </a:p>
        </p:txBody>
      </p:sp>
    </p:spTree>
    <p:extLst>
      <p:ext uri="{BB962C8B-B14F-4D97-AF65-F5344CB8AC3E}">
        <p14:creationId xmlns:p14="http://schemas.microsoft.com/office/powerpoint/2010/main" val="42853983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A new definition - Content</a:t>
            </a:r>
          </a:p>
        </p:txBody>
      </p:sp>
      <p:sp>
        <p:nvSpPr>
          <p:cNvPr id="3" name="Content Placeholder 2"/>
          <p:cNvSpPr>
            <a:spLocks noGrp="1"/>
          </p:cNvSpPr>
          <p:nvPr>
            <p:ph idx="1"/>
          </p:nvPr>
        </p:nvSpPr>
        <p:spPr/>
        <p:txBody>
          <a:bodyPr/>
          <a:lstStyle/>
          <a:p>
            <a:r>
              <a:rPr lang="en-GB" dirty="0"/>
              <a:t>Explain that ‘beyond reasonable doubt’ is not the test</a:t>
            </a:r>
          </a:p>
          <a:p>
            <a:pPr marL="0" indent="0">
              <a:buNone/>
            </a:pPr>
            <a:endParaRPr lang="en-GB" dirty="0"/>
          </a:p>
          <a:p>
            <a:r>
              <a:rPr lang="en-GB" dirty="0"/>
              <a:t>Stress at an early stage that the standard is ‘very high’</a:t>
            </a:r>
          </a:p>
          <a:p>
            <a:pPr marL="0" indent="0">
              <a:buNone/>
            </a:pPr>
            <a:endParaRPr lang="en-GB" dirty="0"/>
          </a:p>
          <a:p>
            <a:r>
              <a:rPr lang="en-GB" dirty="0"/>
              <a:t>Explain why (to protect the innocent from being convicted) but…</a:t>
            </a:r>
          </a:p>
          <a:p>
            <a:pPr marL="0" indent="0">
              <a:buNone/>
            </a:pPr>
            <a:endParaRPr lang="en-GB" dirty="0"/>
          </a:p>
          <a:p>
            <a:r>
              <a:rPr lang="en-GB" dirty="0"/>
              <a:t>…Avoid maxims to the effect that it is better to acquit </a:t>
            </a:r>
            <a:r>
              <a:rPr lang="en-GB" i="1" dirty="0"/>
              <a:t>n</a:t>
            </a:r>
            <a:r>
              <a:rPr lang="en-GB" dirty="0"/>
              <a:t> guilty persons than convict one innocent</a:t>
            </a:r>
          </a:p>
          <a:p>
            <a:endParaRPr lang="en-GB" dirty="0"/>
          </a:p>
        </p:txBody>
      </p:sp>
    </p:spTree>
    <p:extLst>
      <p:ext uri="{BB962C8B-B14F-4D97-AF65-F5344CB8AC3E}">
        <p14:creationId xmlns:p14="http://schemas.microsoft.com/office/powerpoint/2010/main" val="12770118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692696"/>
            <a:ext cx="8423206" cy="1512168"/>
          </a:xfrm>
        </p:spPr>
        <p:txBody>
          <a:bodyPr/>
          <a:lstStyle/>
          <a:p>
            <a:r>
              <a:rPr lang="en-GB" dirty="0">
                <a:solidFill>
                  <a:srgbClr val="C00000"/>
                </a:solidFill>
              </a:rPr>
              <a:t>A new definition – Content (cont’d)</a:t>
            </a:r>
          </a:p>
        </p:txBody>
      </p:sp>
      <p:sp>
        <p:nvSpPr>
          <p:cNvPr id="3" name="Content Placeholder 2"/>
          <p:cNvSpPr>
            <a:spLocks noGrp="1"/>
          </p:cNvSpPr>
          <p:nvPr>
            <p:ph idx="1"/>
          </p:nvPr>
        </p:nvSpPr>
        <p:spPr>
          <a:xfrm>
            <a:off x="395288" y="1484784"/>
            <a:ext cx="8424862" cy="4752529"/>
          </a:xfrm>
        </p:spPr>
        <p:txBody>
          <a:bodyPr/>
          <a:lstStyle/>
          <a:p>
            <a:r>
              <a:rPr lang="en-GB" dirty="0"/>
              <a:t>Explain that probability is insufficient for a guilty verdict</a:t>
            </a:r>
          </a:p>
          <a:p>
            <a:pPr marL="0" indent="0">
              <a:buNone/>
            </a:pPr>
            <a:endParaRPr lang="en-GB" dirty="0"/>
          </a:p>
          <a:p>
            <a:r>
              <a:rPr lang="en-GB" dirty="0"/>
              <a:t>Explain that absolute certainty is not required</a:t>
            </a:r>
          </a:p>
          <a:p>
            <a:pPr marL="0" indent="0">
              <a:buNone/>
            </a:pPr>
            <a:endParaRPr lang="en-GB" dirty="0"/>
          </a:p>
          <a:p>
            <a:r>
              <a:rPr lang="en-GB" dirty="0"/>
              <a:t>Identify what mandates an acquittal – use the concept of doubt (unproblematic and useful) and the language of ‘fanciful doubts’ and ‘extremely remote possibilities’</a:t>
            </a:r>
          </a:p>
          <a:p>
            <a:endParaRPr lang="en-GB" dirty="0"/>
          </a:p>
        </p:txBody>
      </p:sp>
    </p:spTree>
    <p:extLst>
      <p:ext uri="{BB962C8B-B14F-4D97-AF65-F5344CB8AC3E}">
        <p14:creationId xmlns:p14="http://schemas.microsoft.com/office/powerpoint/2010/main" val="385179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700B3D-3DD4-1741-BE7F-6E17E026783A}"/>
              </a:ext>
            </a:extLst>
          </p:cNvPr>
          <p:cNvSpPr>
            <a:spLocks noGrp="1"/>
          </p:cNvSpPr>
          <p:nvPr>
            <p:ph type="title"/>
          </p:nvPr>
        </p:nvSpPr>
        <p:spPr>
          <a:xfrm>
            <a:off x="395316" y="836712"/>
            <a:ext cx="8423206" cy="1368152"/>
          </a:xfrm>
        </p:spPr>
        <p:txBody>
          <a:bodyPr/>
          <a:lstStyle/>
          <a:p>
            <a:r>
              <a:rPr lang="en-US" dirty="0">
                <a:solidFill>
                  <a:srgbClr val="C00000"/>
                </a:solidFill>
              </a:rPr>
              <a:t>Less than absolute certainty</a:t>
            </a:r>
          </a:p>
        </p:txBody>
      </p:sp>
      <p:sp>
        <p:nvSpPr>
          <p:cNvPr id="3" name="Content Placeholder 2">
            <a:extLst>
              <a:ext uri="{FF2B5EF4-FFF2-40B4-BE49-F238E27FC236}">
                <a16:creationId xmlns:a16="http://schemas.microsoft.com/office/drawing/2014/main" xmlns="" id="{448454CF-8BCE-274C-B92F-0FED9EEFF484}"/>
              </a:ext>
            </a:extLst>
          </p:cNvPr>
          <p:cNvSpPr>
            <a:spLocks noGrp="1"/>
          </p:cNvSpPr>
          <p:nvPr>
            <p:ph idx="1"/>
          </p:nvPr>
        </p:nvSpPr>
        <p:spPr>
          <a:xfrm>
            <a:off x="395288" y="1268760"/>
            <a:ext cx="8641208" cy="4968553"/>
          </a:xfrm>
        </p:spPr>
        <p:txBody>
          <a:bodyPr/>
          <a:lstStyle/>
          <a:p>
            <a:pPr marL="0" indent="0">
              <a:buNone/>
            </a:pPr>
            <a:endParaRPr lang="en-GB" dirty="0"/>
          </a:p>
          <a:p>
            <a:r>
              <a:rPr lang="en-GB" dirty="0"/>
              <a:t>Absolute certainty unrealistic: (a) fact finder not a witness to events; (b) quality of evidence adduced variable; and (c) would be hardly convictions of those guilty of crime.</a:t>
            </a:r>
          </a:p>
          <a:p>
            <a:pPr marL="0" indent="0">
              <a:buNone/>
            </a:pPr>
            <a:endParaRPr lang="en-GB" dirty="0"/>
          </a:p>
          <a:p>
            <a:r>
              <a:rPr lang="en-GB" dirty="0"/>
              <a:t> Need a standard short of absolute certainty but close as possible to avoid </a:t>
            </a:r>
            <a:r>
              <a:rPr lang="en-GB" dirty="0" smtClean="0"/>
              <a:t>any wrongful </a:t>
            </a:r>
            <a:r>
              <a:rPr lang="en-GB" dirty="0"/>
              <a:t>conviction.</a:t>
            </a:r>
          </a:p>
          <a:p>
            <a:endParaRPr lang="en-GB" dirty="0"/>
          </a:p>
          <a:p>
            <a:r>
              <a:rPr lang="en-GB" dirty="0"/>
              <a:t> Description in most jurisdictions: ‘beyond reasonable doubt’.</a:t>
            </a:r>
          </a:p>
          <a:p>
            <a:pPr marL="0" indent="0">
              <a:buNone/>
            </a:pPr>
            <a:endParaRPr lang="en-GB" dirty="0"/>
          </a:p>
          <a:p>
            <a:r>
              <a:rPr lang="en-GB" dirty="0"/>
              <a:t>Time honoured (possible first use, Boston Massacre Trials, 1770). See </a:t>
            </a:r>
            <a:r>
              <a:rPr lang="en-US" b="1" i="1" dirty="0" err="1"/>
              <a:t>Woolmington</a:t>
            </a:r>
            <a:r>
              <a:rPr lang="en-US" b="1" i="1" dirty="0"/>
              <a:t> v DPP</a:t>
            </a:r>
            <a:r>
              <a:rPr lang="en-US" b="1" dirty="0"/>
              <a:t> [1935] UKHL 1 </a:t>
            </a:r>
            <a:r>
              <a:rPr lang="en-US" dirty="0"/>
              <a:t>and also </a:t>
            </a:r>
            <a:r>
              <a:rPr lang="en-GB" dirty="0"/>
              <a:t>Lord Denning’s dictum in </a:t>
            </a:r>
            <a:r>
              <a:rPr lang="en-GB" b="1" i="1" dirty="0"/>
              <a:t>Miller v Minister of Pensions</a:t>
            </a:r>
            <a:r>
              <a:rPr lang="en-GB" b="1" dirty="0"/>
              <a:t> [1947] 2 All ER 372</a:t>
            </a:r>
            <a:r>
              <a:rPr lang="en-GB" dirty="0"/>
              <a:t> at </a:t>
            </a:r>
            <a:r>
              <a:rPr lang="en-GB" b="1" dirty="0"/>
              <a:t>373-4</a:t>
            </a:r>
            <a:r>
              <a:rPr lang="en-GB" dirty="0"/>
              <a:t>.</a:t>
            </a:r>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597523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C00000"/>
                </a:solidFill>
              </a:rPr>
              <a:t>A new definition - Form</a:t>
            </a:r>
          </a:p>
        </p:txBody>
      </p:sp>
      <p:sp>
        <p:nvSpPr>
          <p:cNvPr id="3" name="Content Placeholder 2"/>
          <p:cNvSpPr>
            <a:spLocks noGrp="1"/>
          </p:cNvSpPr>
          <p:nvPr>
            <p:ph idx="1"/>
          </p:nvPr>
        </p:nvSpPr>
        <p:spPr/>
        <p:txBody>
          <a:bodyPr/>
          <a:lstStyle/>
          <a:p>
            <a:r>
              <a:rPr lang="en-GB" dirty="0"/>
              <a:t>Logical and comprehensible structure</a:t>
            </a:r>
          </a:p>
          <a:p>
            <a:pPr marL="0" indent="0">
              <a:buNone/>
            </a:pPr>
            <a:endParaRPr lang="en-GB" dirty="0"/>
          </a:p>
          <a:p>
            <a:r>
              <a:rPr lang="en-GB" dirty="0"/>
              <a:t>Straightforward syntax</a:t>
            </a:r>
          </a:p>
          <a:p>
            <a:pPr marL="0" indent="0">
              <a:buNone/>
            </a:pPr>
            <a:endParaRPr lang="en-GB" dirty="0"/>
          </a:p>
          <a:p>
            <a:r>
              <a:rPr lang="en-GB" dirty="0"/>
              <a:t>As long as, but no longer than, is consistent with accuracy and clarity</a:t>
            </a:r>
          </a:p>
          <a:p>
            <a:pPr marL="0" indent="0">
              <a:buNone/>
            </a:pPr>
            <a:endParaRPr lang="en-GB" dirty="0"/>
          </a:p>
          <a:p>
            <a:r>
              <a:rPr lang="en-GB" dirty="0"/>
              <a:t>Simple non-technical vocabulary</a:t>
            </a:r>
          </a:p>
          <a:p>
            <a:endParaRPr lang="en-GB" dirty="0"/>
          </a:p>
        </p:txBody>
      </p:sp>
    </p:spTree>
    <p:extLst>
      <p:ext uri="{BB962C8B-B14F-4D97-AF65-F5344CB8AC3E}">
        <p14:creationId xmlns:p14="http://schemas.microsoft.com/office/powerpoint/2010/main" val="1906714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836712"/>
            <a:ext cx="8423206" cy="720080"/>
          </a:xfrm>
        </p:spPr>
        <p:txBody>
          <a:bodyPr/>
          <a:lstStyle/>
          <a:p>
            <a:r>
              <a:rPr lang="en-GB" dirty="0">
                <a:solidFill>
                  <a:srgbClr val="C00000"/>
                </a:solidFill>
              </a:rPr>
              <a:t>How to use the standard</a:t>
            </a:r>
          </a:p>
        </p:txBody>
      </p:sp>
      <p:sp>
        <p:nvSpPr>
          <p:cNvPr id="3" name="Content Placeholder 2"/>
          <p:cNvSpPr>
            <a:spLocks noGrp="1"/>
          </p:cNvSpPr>
          <p:nvPr>
            <p:ph idx="1"/>
          </p:nvPr>
        </p:nvSpPr>
        <p:spPr>
          <a:xfrm>
            <a:off x="395288" y="1556792"/>
            <a:ext cx="8424862" cy="4680521"/>
          </a:xfrm>
        </p:spPr>
        <p:txBody>
          <a:bodyPr/>
          <a:lstStyle/>
          <a:p>
            <a:r>
              <a:rPr lang="en-GB" dirty="0"/>
              <a:t>Guidance at both the start of the trial and in the summing-up</a:t>
            </a:r>
          </a:p>
          <a:p>
            <a:pPr marL="0" indent="0">
              <a:buNone/>
            </a:pPr>
            <a:endParaRPr lang="en-GB" dirty="0"/>
          </a:p>
          <a:p>
            <a:r>
              <a:rPr lang="en-GB" dirty="0"/>
              <a:t>Explain the following matters:</a:t>
            </a:r>
          </a:p>
          <a:p>
            <a:pPr marL="0" indent="0">
              <a:buNone/>
            </a:pPr>
            <a:endParaRPr lang="en-GB" dirty="0"/>
          </a:p>
          <a:p>
            <a:pPr marL="0" indent="0">
              <a:buNone/>
            </a:pPr>
            <a:r>
              <a:rPr lang="en-GB" dirty="0"/>
              <a:t>(</a:t>
            </a:r>
            <a:r>
              <a:rPr lang="en-GB" dirty="0" err="1"/>
              <a:t>i</a:t>
            </a:r>
            <a:r>
              <a:rPr lang="en-GB" dirty="0"/>
              <a:t>) the seriousness of the crime is not a relevant factor;</a:t>
            </a:r>
          </a:p>
          <a:p>
            <a:pPr marL="0" indent="0">
              <a:buNone/>
            </a:pPr>
            <a:endParaRPr lang="en-GB" dirty="0"/>
          </a:p>
          <a:p>
            <a:pPr marL="0" indent="0">
              <a:buNone/>
            </a:pPr>
            <a:r>
              <a:rPr lang="en-GB" dirty="0"/>
              <a:t>(ii) application of the standard calls for reason, not </a:t>
            </a:r>
          </a:p>
          <a:p>
            <a:pPr marL="0" indent="0">
              <a:buNone/>
            </a:pPr>
            <a:r>
              <a:rPr lang="en-GB" dirty="0"/>
              <a:t>     sympathy or prejudice</a:t>
            </a:r>
          </a:p>
          <a:p>
            <a:endParaRPr lang="en-GB" dirty="0"/>
          </a:p>
        </p:txBody>
      </p:sp>
    </p:spTree>
    <p:extLst>
      <p:ext uri="{BB962C8B-B14F-4D97-AF65-F5344CB8AC3E}">
        <p14:creationId xmlns:p14="http://schemas.microsoft.com/office/powerpoint/2010/main" val="17421024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764704"/>
            <a:ext cx="8423206" cy="1440160"/>
          </a:xfrm>
        </p:spPr>
        <p:txBody>
          <a:bodyPr/>
          <a:lstStyle/>
          <a:p>
            <a:r>
              <a:rPr lang="en-GB" dirty="0">
                <a:solidFill>
                  <a:srgbClr val="C00000"/>
                </a:solidFill>
              </a:rPr>
              <a:t>How to use the standard (cont’d)</a:t>
            </a:r>
          </a:p>
        </p:txBody>
      </p:sp>
      <p:sp>
        <p:nvSpPr>
          <p:cNvPr id="3" name="Content Placeholder 2"/>
          <p:cNvSpPr>
            <a:spLocks noGrp="1"/>
          </p:cNvSpPr>
          <p:nvPr>
            <p:ph idx="1"/>
          </p:nvPr>
        </p:nvSpPr>
        <p:spPr>
          <a:xfrm>
            <a:off x="395288" y="1484784"/>
            <a:ext cx="8424862" cy="4752529"/>
          </a:xfrm>
        </p:spPr>
        <p:txBody>
          <a:bodyPr/>
          <a:lstStyle/>
          <a:p>
            <a:pPr marL="0" indent="0">
              <a:buNone/>
            </a:pPr>
            <a:r>
              <a:rPr lang="en-GB" dirty="0"/>
              <a:t>(iii) can only find D guilty if P prove to the criminal standard every element of the offence and disprove to the criminal standard every element of the defence (all to be identified)</a:t>
            </a:r>
          </a:p>
          <a:p>
            <a:pPr marL="0" indent="0">
              <a:buNone/>
            </a:pPr>
            <a:endParaRPr lang="en-GB" dirty="0"/>
          </a:p>
          <a:p>
            <a:pPr marL="0" indent="0">
              <a:buNone/>
            </a:pPr>
            <a:r>
              <a:rPr lang="en-GB" dirty="0"/>
              <a:t>(iv) Relevant facts to prove elements of the offence or to disprove elements of the defence also require proof to the criminal standard.</a:t>
            </a:r>
          </a:p>
          <a:p>
            <a:pPr marL="0" indent="0">
              <a:buNone/>
            </a:pPr>
            <a:endParaRPr lang="en-GB" dirty="0"/>
          </a:p>
          <a:p>
            <a:pPr marL="0" indent="0">
              <a:buNone/>
            </a:pPr>
            <a:r>
              <a:rPr lang="en-GB" b="1" dirty="0"/>
              <a:t>NB</a:t>
            </a:r>
            <a:r>
              <a:rPr lang="en-GB" dirty="0"/>
              <a:t> Contrast cases that depend solely upon relevant facts that form ‘strands in a cable’ rather than ‘indispensable links in a chain’</a:t>
            </a:r>
          </a:p>
          <a:p>
            <a:endParaRPr lang="en-GB" dirty="0"/>
          </a:p>
        </p:txBody>
      </p:sp>
    </p:spTree>
    <p:extLst>
      <p:ext uri="{BB962C8B-B14F-4D97-AF65-F5344CB8AC3E}">
        <p14:creationId xmlns:p14="http://schemas.microsoft.com/office/powerpoint/2010/main" val="3538371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836712"/>
            <a:ext cx="8423206" cy="1368152"/>
          </a:xfrm>
        </p:spPr>
        <p:txBody>
          <a:bodyPr/>
          <a:lstStyle/>
          <a:p>
            <a:r>
              <a:rPr lang="en-GB" dirty="0">
                <a:solidFill>
                  <a:srgbClr val="C00000"/>
                </a:solidFill>
              </a:rPr>
              <a:t>A new model direction</a:t>
            </a:r>
          </a:p>
        </p:txBody>
      </p:sp>
      <p:sp>
        <p:nvSpPr>
          <p:cNvPr id="3" name="Content Placeholder 2"/>
          <p:cNvSpPr>
            <a:spLocks noGrp="1"/>
          </p:cNvSpPr>
          <p:nvPr>
            <p:ph idx="1"/>
          </p:nvPr>
        </p:nvSpPr>
        <p:spPr>
          <a:xfrm>
            <a:off x="395288" y="1484784"/>
            <a:ext cx="8424862" cy="4752529"/>
          </a:xfrm>
        </p:spPr>
        <p:txBody>
          <a:bodyPr/>
          <a:lstStyle/>
          <a:p>
            <a:pPr marL="0" indent="0">
              <a:buNone/>
            </a:pPr>
            <a:endParaRPr lang="en-GB" dirty="0"/>
          </a:p>
          <a:p>
            <a:pPr marL="0" indent="0">
              <a:buNone/>
            </a:pPr>
            <a:endParaRPr lang="en-GB" dirty="0"/>
          </a:p>
        </p:txBody>
      </p:sp>
      <p:pic>
        <p:nvPicPr>
          <p:cNvPr id="4" name="Picture 2" descr="C:\Users\Adrian\AppData\Local\Microsoft\Windows\INetCache\IE\650TWTAP\Judge_at_desk[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1237" y="2467769"/>
            <a:ext cx="4581525"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1515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lgn="ctr">
              <a:buNone/>
            </a:pPr>
            <a:r>
              <a:rPr lang="en-GB" sz="3200" b="1" dirty="0">
                <a:solidFill>
                  <a:srgbClr val="C00000"/>
                </a:solidFill>
              </a:rPr>
              <a:t>End </a:t>
            </a:r>
          </a:p>
        </p:txBody>
      </p:sp>
    </p:spTree>
    <p:extLst>
      <p:ext uri="{BB962C8B-B14F-4D97-AF65-F5344CB8AC3E}">
        <p14:creationId xmlns:p14="http://schemas.microsoft.com/office/powerpoint/2010/main" val="17266336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316" y="836712"/>
            <a:ext cx="8423206" cy="576064"/>
          </a:xfrm>
        </p:spPr>
        <p:txBody>
          <a:bodyPr/>
          <a:lstStyle/>
          <a:p>
            <a:r>
              <a:rPr lang="en-GB" dirty="0">
                <a:solidFill>
                  <a:srgbClr val="C00000"/>
                </a:solidFill>
              </a:rPr>
              <a:t>England and Wales</a:t>
            </a:r>
          </a:p>
        </p:txBody>
      </p:sp>
      <p:sp>
        <p:nvSpPr>
          <p:cNvPr id="3" name="Content Placeholder 2"/>
          <p:cNvSpPr>
            <a:spLocks noGrp="1"/>
          </p:cNvSpPr>
          <p:nvPr>
            <p:ph idx="1"/>
          </p:nvPr>
        </p:nvSpPr>
        <p:spPr>
          <a:xfrm>
            <a:off x="395288" y="1196752"/>
            <a:ext cx="8424862" cy="5544616"/>
          </a:xfrm>
        </p:spPr>
        <p:txBody>
          <a:bodyPr/>
          <a:lstStyle/>
          <a:p>
            <a:pPr marL="0" lvl="0" indent="0">
              <a:buNone/>
            </a:pPr>
            <a:endParaRPr lang="en-GB" dirty="0">
              <a:solidFill>
                <a:srgbClr val="000000"/>
              </a:solidFill>
            </a:endParaRPr>
          </a:p>
          <a:p>
            <a:pPr marL="0" lvl="0" indent="0">
              <a:buNone/>
            </a:pPr>
            <a:endParaRPr lang="en-GB" b="1" dirty="0">
              <a:solidFill>
                <a:srgbClr val="000000"/>
              </a:solidFill>
            </a:endParaRPr>
          </a:p>
          <a:p>
            <a:pPr marL="0" lvl="0" indent="0">
              <a:buNone/>
            </a:pPr>
            <a:r>
              <a:rPr lang="en-GB" b="1" dirty="0">
                <a:solidFill>
                  <a:srgbClr val="000000"/>
                </a:solidFill>
              </a:rPr>
              <a:t>The Crown Court Compendium, Part 1</a:t>
            </a:r>
          </a:p>
          <a:p>
            <a:pPr marL="0" lvl="0" indent="0">
              <a:buNone/>
            </a:pPr>
            <a:r>
              <a:rPr lang="en-GB" b="1" dirty="0">
                <a:solidFill>
                  <a:srgbClr val="000000"/>
                </a:solidFill>
              </a:rPr>
              <a:t>Burden and Standard of Proof 5.1-5.3</a:t>
            </a:r>
          </a:p>
          <a:p>
            <a:pPr marL="0" lvl="0" indent="0">
              <a:buNone/>
            </a:pPr>
            <a:endParaRPr lang="en-GB" b="1" dirty="0">
              <a:solidFill>
                <a:srgbClr val="000000"/>
              </a:solidFill>
            </a:endParaRPr>
          </a:p>
          <a:p>
            <a:pPr marL="0" indent="0">
              <a:buNone/>
            </a:pPr>
            <a:r>
              <a:rPr lang="en-GB" dirty="0">
                <a:solidFill>
                  <a:schemeClr val="accent1"/>
                </a:solidFill>
                <a:hlinkClick r:id="rId2"/>
              </a:rPr>
              <a:t>https://www.judiciary.uk/wp-content/uploads/2016/05/crown-court-compendium-part-i-jury-and-trial-management-and-summing-up.pdf</a:t>
            </a:r>
            <a:endParaRPr lang="en-GB" dirty="0">
              <a:solidFill>
                <a:schemeClr val="accent1"/>
              </a:solidFill>
            </a:endParaRPr>
          </a:p>
          <a:p>
            <a:pPr marL="0" lvl="0" indent="0">
              <a:buNone/>
            </a:pPr>
            <a:endParaRPr lang="en-GB" dirty="0">
              <a:solidFill>
                <a:srgbClr val="000000"/>
              </a:solidFill>
            </a:endParaRPr>
          </a:p>
          <a:p>
            <a:pPr marL="0" indent="0">
              <a:buNone/>
            </a:pPr>
            <a:r>
              <a:rPr lang="en-GB" dirty="0">
                <a:solidFill>
                  <a:srgbClr val="000000"/>
                </a:solidFill>
              </a:rPr>
              <a:t>‘The</a:t>
            </a:r>
            <a:r>
              <a:rPr lang="en-IE" dirty="0"/>
              <a:t> prosecution proves its case if the jury, having considered all the evidence relevant to the charge they are considering, are sure that the defendant is guilty. It is unwise to elaborate on the standard of proof.’  (</a:t>
            </a:r>
            <a:r>
              <a:rPr lang="en-IE" b="1" dirty="0"/>
              <a:t>Para 5-1</a:t>
            </a:r>
            <a:r>
              <a:rPr lang="en-IE" dirty="0"/>
              <a:t>).</a:t>
            </a:r>
            <a:endParaRPr lang="en-GB" dirty="0">
              <a:solidFill>
                <a:srgbClr val="000000"/>
              </a:solidFill>
            </a:endParaRPr>
          </a:p>
          <a:p>
            <a:pPr marL="0" lvl="0" indent="0">
              <a:buNone/>
            </a:pPr>
            <a:endParaRPr lang="en-GB" dirty="0">
              <a:solidFill>
                <a:srgbClr val="000000"/>
              </a:solidFill>
            </a:endParaRPr>
          </a:p>
          <a:p>
            <a:pPr marL="0" lvl="0" indent="0">
              <a:buNone/>
            </a:pPr>
            <a:endParaRPr lang="en-GB" sz="2000" dirty="0">
              <a:solidFill>
                <a:srgbClr val="000000"/>
              </a:solidFill>
            </a:endParaRPr>
          </a:p>
          <a:p>
            <a:pPr marL="0" lvl="0" indent="0">
              <a:buNone/>
            </a:pPr>
            <a:r>
              <a:rPr lang="en-GB" sz="2000" dirty="0">
                <a:solidFill>
                  <a:srgbClr val="000000"/>
                </a:solidFill>
              </a:rPr>
              <a:t>   </a:t>
            </a:r>
          </a:p>
          <a:p>
            <a:pPr marL="0" lvl="0" indent="0">
              <a:buNone/>
            </a:pPr>
            <a:endParaRPr lang="en-GB" sz="1800" dirty="0">
              <a:solidFill>
                <a:schemeClr val="accent1"/>
              </a:solidFill>
            </a:endParaRPr>
          </a:p>
        </p:txBody>
      </p:sp>
    </p:spTree>
    <p:extLst>
      <p:ext uri="{BB962C8B-B14F-4D97-AF65-F5344CB8AC3E}">
        <p14:creationId xmlns:p14="http://schemas.microsoft.com/office/powerpoint/2010/main" val="2646164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107504" y="2636912"/>
            <a:ext cx="8928992" cy="3672407"/>
          </a:xfrm>
        </p:spPr>
        <p:txBody>
          <a:bodyPr/>
          <a:lstStyle/>
          <a:p>
            <a:pPr lvl="0">
              <a:buFont typeface="Wingdings" panose="05000000000000000000" pitchFamily="2" charset="2"/>
              <a:buChar char="§"/>
            </a:pPr>
            <a:r>
              <a:rPr lang="en-GB" dirty="0">
                <a:solidFill>
                  <a:srgbClr val="000000"/>
                </a:solidFill>
              </a:rPr>
              <a:t>If advocates use ‘beyond reasonable doubt’, </a:t>
            </a:r>
            <a:r>
              <a:rPr lang="en-GB" dirty="0" smtClean="0">
                <a:solidFill>
                  <a:srgbClr val="000000"/>
                </a:solidFill>
              </a:rPr>
              <a:t>jury </a:t>
            </a:r>
            <a:r>
              <a:rPr lang="en-GB" dirty="0">
                <a:solidFill>
                  <a:srgbClr val="000000"/>
                </a:solidFill>
              </a:rPr>
              <a:t>will be told that this means the same as ‘sure’ (</a:t>
            </a:r>
            <a:r>
              <a:rPr lang="en-GB" b="1" dirty="0">
                <a:solidFill>
                  <a:srgbClr val="000000"/>
                </a:solidFill>
              </a:rPr>
              <a:t>Para 5-2</a:t>
            </a:r>
            <a:r>
              <a:rPr lang="en-GB" dirty="0">
                <a:solidFill>
                  <a:srgbClr val="000000"/>
                </a:solidFill>
              </a:rPr>
              <a:t>)</a:t>
            </a:r>
          </a:p>
          <a:p>
            <a:pPr marL="0" lvl="0" indent="0">
              <a:buNone/>
            </a:pPr>
            <a:endParaRPr lang="en-GB" dirty="0">
              <a:solidFill>
                <a:srgbClr val="000000"/>
              </a:solidFill>
            </a:endParaRPr>
          </a:p>
          <a:p>
            <a:pPr lvl="0">
              <a:buFont typeface="Wingdings" panose="05000000000000000000" pitchFamily="2" charset="2"/>
              <a:buChar char="§"/>
            </a:pPr>
            <a:r>
              <a:rPr lang="en-GB" dirty="0">
                <a:solidFill>
                  <a:srgbClr val="000000"/>
                </a:solidFill>
              </a:rPr>
              <a:t>Questions about reasonable doubt: jury told that being ‘sure’ means they have ‘no realistic doubts’ (Para </a:t>
            </a:r>
            <a:r>
              <a:rPr lang="en-GB" b="1" dirty="0">
                <a:solidFill>
                  <a:srgbClr val="000000"/>
                </a:solidFill>
              </a:rPr>
              <a:t>5-3</a:t>
            </a:r>
            <a:r>
              <a:rPr lang="en-GB" dirty="0">
                <a:solidFill>
                  <a:srgbClr val="000000"/>
                </a:solidFill>
              </a:rPr>
              <a:t>)</a:t>
            </a:r>
          </a:p>
          <a:p>
            <a:pPr marL="0" lvl="0" indent="0">
              <a:buNone/>
            </a:pPr>
            <a:endParaRPr lang="en-GB" dirty="0">
              <a:solidFill>
                <a:srgbClr val="000000"/>
              </a:solidFill>
            </a:endParaRPr>
          </a:p>
          <a:p>
            <a:pPr lvl="0">
              <a:buFont typeface="Wingdings" panose="05000000000000000000" pitchFamily="2" charset="2"/>
              <a:buChar char="§"/>
            </a:pPr>
            <a:r>
              <a:rPr lang="en-GB" dirty="0">
                <a:solidFill>
                  <a:srgbClr val="000000"/>
                </a:solidFill>
              </a:rPr>
              <a:t>‘Sure’ may be related to guilt and innocence (‘if you are sure that the defendant is innocent...’)  See </a:t>
            </a:r>
            <a:r>
              <a:rPr lang="en-GB" b="1" dirty="0">
                <a:solidFill>
                  <a:srgbClr val="000000"/>
                </a:solidFill>
              </a:rPr>
              <a:t>Compendium</a:t>
            </a:r>
            <a:r>
              <a:rPr lang="en-GB" dirty="0">
                <a:solidFill>
                  <a:srgbClr val="000000"/>
                </a:solidFill>
              </a:rPr>
              <a:t> </a:t>
            </a:r>
            <a:r>
              <a:rPr lang="en-GB" b="1" dirty="0">
                <a:solidFill>
                  <a:srgbClr val="000000"/>
                </a:solidFill>
              </a:rPr>
              <a:t>Example 1</a:t>
            </a:r>
            <a:r>
              <a:rPr lang="en-GB" dirty="0">
                <a:solidFill>
                  <a:srgbClr val="000000"/>
                </a:solidFill>
              </a:rPr>
              <a:t>. </a:t>
            </a:r>
          </a:p>
          <a:p>
            <a:endParaRPr lang="en-GB" dirty="0"/>
          </a:p>
        </p:txBody>
      </p:sp>
      <p:pic>
        <p:nvPicPr>
          <p:cNvPr id="5"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051" y="548679"/>
            <a:ext cx="2808312" cy="174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331640" y="1307076"/>
            <a:ext cx="1656183" cy="1015663"/>
          </a:xfrm>
          <a:prstGeom prst="rect">
            <a:avLst/>
          </a:prstGeom>
          <a:noFill/>
        </p:spPr>
        <p:txBody>
          <a:bodyPr wrap="square" rtlCol="0">
            <a:spAutoFit/>
          </a:bodyPr>
          <a:lstStyle/>
          <a:p>
            <a:r>
              <a:rPr lang="en-GB" sz="2000" b="1" dirty="0">
                <a:solidFill>
                  <a:srgbClr val="C00000"/>
                </a:solidFill>
              </a:rPr>
              <a:t>Through </a:t>
            </a:r>
          </a:p>
          <a:p>
            <a:r>
              <a:rPr lang="en-GB" sz="2000" b="1" dirty="0">
                <a:solidFill>
                  <a:srgbClr val="C00000"/>
                </a:solidFill>
              </a:rPr>
              <a:t>the Looking Glass</a:t>
            </a:r>
          </a:p>
        </p:txBody>
      </p:sp>
    </p:spTree>
    <p:extLst>
      <p:ext uri="{BB962C8B-B14F-4D97-AF65-F5344CB8AC3E}">
        <p14:creationId xmlns:p14="http://schemas.microsoft.com/office/powerpoint/2010/main" val="3257097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4004" y="692696"/>
            <a:ext cx="8779996" cy="5904656"/>
          </a:xfrm>
        </p:spPr>
        <p:txBody>
          <a:bodyPr/>
          <a:lstStyle/>
          <a:p>
            <a:pPr marL="0" indent="0">
              <a:buNone/>
            </a:pPr>
            <a:r>
              <a:rPr lang="en-GB" sz="2000" dirty="0"/>
              <a:t>			</a:t>
            </a:r>
          </a:p>
          <a:p>
            <a:pPr marL="0" indent="0">
              <a:buNone/>
            </a:pPr>
            <a:r>
              <a:rPr lang="en-GB" sz="2000" b="1" dirty="0">
                <a:solidFill>
                  <a:srgbClr val="C00000"/>
                </a:solidFill>
              </a:rPr>
              <a:t>			    </a:t>
            </a:r>
          </a:p>
          <a:p>
            <a:pPr marL="0" indent="0">
              <a:buNone/>
            </a:pPr>
            <a:r>
              <a:rPr lang="en-GB" sz="2000" b="1" dirty="0">
                <a:solidFill>
                  <a:srgbClr val="C00000"/>
                </a:solidFill>
              </a:rPr>
              <a:t>			</a:t>
            </a:r>
          </a:p>
          <a:p>
            <a:pPr marL="0" indent="0">
              <a:buNone/>
            </a:pPr>
            <a:endParaRPr lang="en-GB" sz="2000" b="1" dirty="0">
              <a:solidFill>
                <a:srgbClr val="C00000"/>
              </a:solidFill>
            </a:endParaRPr>
          </a:p>
          <a:p>
            <a:pPr marL="0" indent="0">
              <a:buNone/>
            </a:pPr>
            <a:endParaRPr lang="en-GB" sz="2000" dirty="0"/>
          </a:p>
          <a:p>
            <a:endParaRPr lang="en-GB" sz="2000" dirty="0"/>
          </a:p>
          <a:p>
            <a:pPr marL="0" indent="0">
              <a:buNone/>
            </a:pPr>
            <a:endParaRPr lang="en-GB" b="1" dirty="0"/>
          </a:p>
          <a:p>
            <a:pPr marL="0" indent="0">
              <a:buNone/>
            </a:pPr>
            <a:endParaRPr lang="en-GB" dirty="0">
              <a:solidFill>
                <a:srgbClr val="C00000"/>
              </a:solidFill>
            </a:endParaRPr>
          </a:p>
          <a:p>
            <a:r>
              <a:rPr lang="en-GB" dirty="0"/>
              <a:t>‘Sure’ and ‘reasonable doubt’ (BRD) may be used, and are said to mean the same thing, when they do not. </a:t>
            </a:r>
          </a:p>
          <a:p>
            <a:endParaRPr lang="en-GB" dirty="0"/>
          </a:p>
          <a:p>
            <a:r>
              <a:rPr lang="en-GB" dirty="0"/>
              <a:t>Questions about ‘reasonable doubt’ are met with, ‘sure’ means having no ‘realistic doubts’. </a:t>
            </a:r>
          </a:p>
          <a:p>
            <a:pPr marL="0" indent="0">
              <a:buNone/>
            </a:pPr>
            <a:r>
              <a:rPr lang="en-GB" dirty="0"/>
              <a:t>  </a:t>
            </a:r>
          </a:p>
          <a:p>
            <a:pPr marL="0" indent="0">
              <a:buNone/>
            </a:pPr>
            <a:r>
              <a:rPr lang="en-GB" b="1" dirty="0"/>
              <a:t>Critical decision</a:t>
            </a:r>
            <a:endParaRPr lang="en-GB" dirty="0"/>
          </a:p>
          <a:p>
            <a:pPr marL="0" indent="0">
              <a:buNone/>
            </a:pPr>
            <a:endParaRPr lang="en-GB" dirty="0"/>
          </a:p>
          <a:p>
            <a:pPr marL="0" indent="0">
              <a:buNone/>
            </a:pPr>
            <a:r>
              <a:rPr lang="en-GB" dirty="0"/>
              <a:t>This is the most critical decision jury has to take.</a:t>
            </a:r>
          </a:p>
          <a:p>
            <a:pPr marL="0" indent="0">
              <a:buNone/>
            </a:pPr>
            <a:r>
              <a:rPr lang="en-GB" dirty="0"/>
              <a:t> </a:t>
            </a:r>
          </a:p>
        </p:txBody>
      </p:sp>
      <p:pic>
        <p:nvPicPr>
          <p:cNvPr id="6" name="Picture 2" descr="Related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504" y="548680"/>
            <a:ext cx="2700300" cy="2276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277526" y="1686837"/>
            <a:ext cx="1768668" cy="1015663"/>
          </a:xfrm>
          <a:prstGeom prst="rect">
            <a:avLst/>
          </a:prstGeom>
          <a:noFill/>
        </p:spPr>
        <p:txBody>
          <a:bodyPr wrap="square" rtlCol="0">
            <a:spAutoFit/>
          </a:bodyPr>
          <a:lstStyle/>
          <a:p>
            <a:r>
              <a:rPr lang="en-GB" sz="2000" b="1" dirty="0">
                <a:solidFill>
                  <a:srgbClr val="C00000"/>
                </a:solidFill>
              </a:rPr>
              <a:t>I don’t know what you mean…!</a:t>
            </a:r>
          </a:p>
        </p:txBody>
      </p:sp>
    </p:spTree>
    <p:extLst>
      <p:ext uri="{BB962C8B-B14F-4D97-AF65-F5344CB8AC3E}">
        <p14:creationId xmlns:p14="http://schemas.microsoft.com/office/powerpoint/2010/main" val="1479800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95316" y="908720"/>
            <a:ext cx="8423206" cy="1296144"/>
          </a:xfrm>
        </p:spPr>
        <p:txBody>
          <a:bodyPr/>
          <a:lstStyle/>
          <a:p>
            <a:r>
              <a:rPr lang="en-GB" dirty="0">
                <a:solidFill>
                  <a:srgbClr val="C00000"/>
                </a:solidFill>
              </a:rPr>
              <a:t>We will be suggesting a new direction</a:t>
            </a:r>
          </a:p>
        </p:txBody>
      </p:sp>
      <p:sp>
        <p:nvSpPr>
          <p:cNvPr id="4" name="Content Placeholder 3"/>
          <p:cNvSpPr>
            <a:spLocks noGrp="1"/>
          </p:cNvSpPr>
          <p:nvPr>
            <p:ph idx="1"/>
          </p:nvPr>
        </p:nvSpPr>
        <p:spPr>
          <a:xfrm>
            <a:off x="395288" y="1484784"/>
            <a:ext cx="8424862" cy="4752529"/>
          </a:xfrm>
        </p:spPr>
        <p:txBody>
          <a:bodyPr/>
          <a:lstStyle/>
          <a:p>
            <a:pPr marL="0" indent="0">
              <a:buNone/>
            </a:pPr>
            <a:endParaRPr lang="en-GB" dirty="0"/>
          </a:p>
          <a:p>
            <a:pPr marL="0" indent="0">
              <a:buNone/>
            </a:pPr>
            <a:r>
              <a:rPr lang="en-GB" b="1" dirty="0"/>
              <a:t>Two requirements</a:t>
            </a:r>
            <a:r>
              <a:rPr lang="en-GB" dirty="0"/>
              <a:t>: </a:t>
            </a:r>
          </a:p>
          <a:p>
            <a:pPr marL="0" indent="0">
              <a:buNone/>
            </a:pPr>
            <a:endParaRPr lang="en-GB" dirty="0"/>
          </a:p>
          <a:p>
            <a:r>
              <a:rPr lang="en-GB" dirty="0"/>
              <a:t>(</a:t>
            </a:r>
            <a:r>
              <a:rPr lang="en-GB" dirty="0" err="1"/>
              <a:t>i</a:t>
            </a:r>
            <a:r>
              <a:rPr lang="en-GB" dirty="0"/>
              <a:t>) an accurate description which reinforces the presumption of innocence; </a:t>
            </a:r>
          </a:p>
          <a:p>
            <a:pPr marL="0" indent="0">
              <a:buNone/>
            </a:pPr>
            <a:endParaRPr lang="en-GB" dirty="0"/>
          </a:p>
          <a:p>
            <a:r>
              <a:rPr lang="en-GB" dirty="0"/>
              <a:t>(ii) explains how the jury should make use of the standard in the process of fact finding (fact finding is after all how they reach their verdict).</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3463887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836712"/>
            <a:ext cx="8784976" cy="648072"/>
          </a:xfrm>
        </p:spPr>
        <p:txBody>
          <a:bodyPr/>
          <a:lstStyle/>
          <a:p>
            <a:r>
              <a:rPr lang="en-GB" dirty="0">
                <a:solidFill>
                  <a:srgbClr val="C00000"/>
                </a:solidFill>
              </a:rPr>
              <a:t>‘Beyond reasonable doubt’- dictionary definitions</a:t>
            </a:r>
          </a:p>
        </p:txBody>
      </p:sp>
      <p:sp>
        <p:nvSpPr>
          <p:cNvPr id="3" name="Content Placeholder 2"/>
          <p:cNvSpPr>
            <a:spLocks noGrp="1"/>
          </p:cNvSpPr>
          <p:nvPr>
            <p:ph idx="1"/>
          </p:nvPr>
        </p:nvSpPr>
        <p:spPr>
          <a:xfrm>
            <a:off x="467471" y="1628800"/>
            <a:ext cx="8424862" cy="4644517"/>
          </a:xfrm>
        </p:spPr>
        <p:txBody>
          <a:bodyPr/>
          <a:lstStyle/>
          <a:p>
            <a:pPr marL="0" indent="0">
              <a:buNone/>
            </a:pPr>
            <a:endParaRPr lang="en-GB" dirty="0"/>
          </a:p>
          <a:p>
            <a:r>
              <a:rPr lang="en-GB" dirty="0"/>
              <a:t>Dictionary definitions </a:t>
            </a:r>
            <a:r>
              <a:rPr lang="en-GB" b="1" i="1" dirty="0"/>
              <a:t>may</a:t>
            </a:r>
            <a:r>
              <a:rPr lang="en-GB" dirty="0"/>
              <a:t> indicate how jurors understand the phrase.</a:t>
            </a:r>
          </a:p>
          <a:p>
            <a:pPr marL="0" indent="0">
              <a:buNone/>
            </a:pPr>
            <a:endParaRPr lang="en-GB" dirty="0"/>
          </a:p>
          <a:p>
            <a:r>
              <a:rPr lang="en-GB" dirty="0"/>
              <a:t> Not implausible to suggest jurors may be influenced by ordinary meanings recorded in dictionaries.</a:t>
            </a:r>
          </a:p>
        </p:txBody>
      </p:sp>
    </p:spTree>
    <p:extLst>
      <p:ext uri="{BB962C8B-B14F-4D97-AF65-F5344CB8AC3E}">
        <p14:creationId xmlns:p14="http://schemas.microsoft.com/office/powerpoint/2010/main" val="158575566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MMPROD_UIDATA" val="&lt;database version=&quot;10.0&quot;&gt;&lt;object type=&quot;1&quot; unique_id=&quot;10001&quot;&gt;&lt;object type=&quot;8&quot; unique_id=&quot;10002&quot;&gt;&lt;/object&gt;&lt;object type=&quot;2&quot; unique_id=&quot;10003&quot;&gt;&lt;object type=&quot;3&quot; unique_id=&quot;10228&quot;&gt;&lt;property id=&quot;20148&quot; value=&quot;5&quot;/&gt;&lt;property id=&quot;20300&quot; value=&quot;Slide 1 - &amp;quot;Criminal Evidence &amp;quot;&quot;/&gt;&lt;property id=&quot;20307&quot; value=&quot;256&quot;/&gt;&lt;/object&gt;&lt;object type=&quot;3&quot; unique_id=&quot;10395&quot;&gt;&lt;property id=&quot;20148&quot; value=&quot;5&quot;/&gt;&lt;property id=&quot;20300&quot; value=&quot;Slide 26 - &amp;quot;NEXT SESSION &amp;quot;&quot;/&gt;&lt;property id=&quot;20307&quot; value=&quot;258&quot;/&gt;&lt;/object&gt;&lt;object type=&quot;3&quot; unique_id=&quot;10471&quot;&gt;&lt;property id=&quot;20148&quot; value=&quot;5&quot;/&gt;&lt;property id=&quot;20300&quot; value=&quot;Slide 2 - &amp;quot;Objectives&amp;quot;&quot;/&gt;&lt;property id=&quot;20307&quot; value=&quot;259&quot;/&gt;&lt;/object&gt;&lt;object type=&quot;3&quot; unique_id=&quot;10528&quot;&gt;&lt;property id=&quot;20148&quot; value=&quot;5&quot;/&gt;&lt;property id=&quot;20300&quot; value=&quot;Slide 11 - &amp;quot;What is the procedure to be followed by the prosecution when seeking to admit evidence of a defendant’s bad charac&quot;/&gt;&lt;property id=&quot;20307&quot; value=&quot;263&quot;/&gt;&lt;/object&gt;&lt;object type=&quot;3&quot; unique_id=&quot;10529&quot;&gt;&lt;property id=&quot;20148&quot; value=&quot;5&quot;/&gt;&lt;property id=&quot;20300&quot; value=&quot;Slide 18 - &amp;quot;Q2 (a) Evidence of a guilty plea&amp;quot;&quot;/&gt;&lt;property id=&quot;20307&quot; value=&quot;264&quot;/&gt;&lt;/object&gt;&lt;object type=&quot;3&quot; unique_id=&quot;10531&quot;&gt;&lt;property id=&quot;20148&quot; value=&quot;5&quot;/&gt;&lt;property id=&quot;20300&quot; value=&quot;Slide 21 - &amp;quot;Q2(b) admissibility of David’s arson conviction&amp;quot;&quot;/&gt;&lt;property id=&quot;20307&quot; value=&quot;266&quot;/&gt;&lt;/object&gt;&lt;object type=&quot;3&quot; unique_id=&quot;10572&quot;&gt;&lt;property id=&quot;20148&quot; value=&quot;5&quot;/&gt;&lt;property id=&quot;20300&quot; value=&quot;Slide 23 - &amp;quot;2(b)- Propensity&amp;quot;&quot;/&gt;&lt;property id=&quot;20307&quot; value=&quot;267&quot;/&gt;&lt;/object&gt;&lt;object type=&quot;3&quot; unique_id=&quot;10573&quot;&gt;&lt;property id=&quot;20148&quot; value=&quot;5&quot;/&gt;&lt;property id=&quot;20300&quot; value=&quot;Slide 17 - &amp;quot;Q1 Jamie Matthews&amp;quot;&quot;/&gt;&lt;property id=&quot;20307&quot; value=&quot;268&quot;/&gt;&lt;/object&gt;&lt;object type=&quot;3&quot; unique_id=&quot;10579&quot;&gt;&lt;property id=&quot;20148&quot; value=&quot;5&quot;/&gt;&lt;property id=&quot;20300&quot; value=&quot;Slide 15 - &amp;quot;Bad character: order of events at trial &amp;quot;&quot;/&gt;&lt;property id=&quot;20307&quot; value=&quot;273&quot;/&gt;&lt;/object&gt;&lt;object type=&quot;3&quot; unique_id=&quot;10581&quot;&gt;&lt;property id=&quot;20148&quot; value=&quot;5&quot;/&gt;&lt;property id=&quot;20300&quot; value=&quot;Slide 25 - &amp;quot;Q 2(c) Is certificate of conviction conclusive proof D committed offence to which cert. relates?&amp;quot;&quot;/&gt;&lt;property id=&quot;20307&quot; value=&quot;276&quot;/&gt;&lt;/object&gt;&lt;object type=&quot;3&quot; unique_id=&quot;10810&quot;&gt;&lt;property id=&quot;20148&quot; value=&quot;5&quot;/&gt;&lt;property id=&quot;20300&quot; value=&quot;Slide 12 - &amp;quot;What exclusionary discretion applies where the prosecution seek to admit evidence of a defendant’s bad character b&quot;/&gt;&lt;property id=&quot;20307&quot; value=&quot;278&quot;/&gt;&lt;/object&gt;&lt;object type=&quot;3&quot; unique_id=&quot;14284&quot;&gt;&lt;property id=&quot;20148&quot; value=&quot;5&quot;/&gt;&lt;property id=&quot;20300&quot; value=&quot;Slide 6 - &amp;quot;What is the guidance in Hanson [2005] as to what is required before a defendant's bad character is capable of showi&quot;/&gt;&lt;property id=&quot;20307&quot; value=&quot;281&quot;/&gt;&lt;/object&gt;&lt;object type=&quot;3&quot; unique_id=&quot;14285&quot;&gt;&lt;property id=&quot;20148&quot; value=&quot;5&quot;/&gt;&lt;property id=&quot;20300&quot; value=&quot;Slide 7 - &amp;quot; What is the guidance in Hanson [2005] on the extent to which ‘propensity to be untruthful’ may be an important mat&quot;/&gt;&lt;property id=&quot;20307&quot; value=&quot;282&quot;/&gt;&lt;/object&gt;&lt;object type=&quot;3&quot; unique_id=&quot;14286&quot;&gt;&lt;property id=&quot;20148&quot; value=&quot;5&quot;/&gt;&lt;property id=&quot;20300&quot; value=&quot;Slide 8 - &amp;quot;Cont’d&amp;quot;&quot;/&gt;&lt;property id=&quot;20307&quot; value=&quot;283&quot;/&gt;&lt;/object&gt;&lt;object type=&quot;3&quot; unique_id=&quot;14287&quot;&gt;&lt;property id=&quot;20148&quot; value=&quot;5&quot;/&gt;&lt;property id=&quot;20300&quot; value=&quot;Slide 9 - &amp;quot;How should a judge direct a jury where they have heard evidence of a defendant’s bad character? &amp;quot;&quot;/&gt;&lt;property id=&quot;20307&quot; value=&quot;284&quot;/&gt;&lt;/object&gt;&lt;object type=&quot;3&quot; unique_id=&quot;14288&quot;&gt;&lt;property id=&quot;20148&quot; value=&quot;5&quot;/&gt;&lt;property id=&quot;20300&quot; value=&quot;Slide 13 - &amp;quot;Where a defendant and a co-defendant charged in the same proceedings run cut-throat defences, what is the test for&quot;/&gt;&lt;property id=&quot;20307&quot; value=&quot;285&quot;/&gt;&lt;/object&gt;&lt;object type=&quot;3&quot; unique_id=&quot;14289&quot;&gt;&lt;property id=&quot;20148&quot; value=&quot;5&quot;/&gt;&lt;property id=&quot;20300&quot; value=&quot;Slide 14 - &amp;quot; By reference to the PACE 1984, ss. 73-74, (i) how may a defendant’s conviction be proved; and (ii) if evidence is&quot;/&gt;&lt;property id=&quot;20307&quot; value=&quot;286&quot;/&gt;&lt;/object&gt;&lt;object type=&quot;3&quot; unique_id=&quot;14465&quot;&gt;&lt;property id=&quot;20148&quot; value=&quot;5&quot;/&gt;&lt;property id=&quot;20300&quot; value=&quot;Slide 19 - &amp;quot; Q2 (b) s.101(1) (e) CJA 2003 threshold test&amp;quot;&quot;/&gt;&lt;property id=&quot;20307&quot; value=&quot;289&quot;/&gt;&lt;/object&gt;&lt;object type=&quot;3&quot; unique_id=&quot;14466&quot;&gt;&lt;property id=&quot;20148&quot; value=&quot;5&quot;/&gt;&lt;property id=&quot;20300&quot; value=&quot;Slide 20 - &amp;quot;S.101(1)(3) CJA 2003 cont.&amp;quot;&quot;/&gt;&lt;property id=&quot;20307&quot; value=&quot;290&quot;/&gt;&lt;/object&gt;&lt;object type=&quot;3&quot; unique_id=&quot;14467&quot;&gt;&lt;property id=&quot;20148&quot; value=&quot;5&quot;/&gt;&lt;property id=&quot;20300&quot; value=&quot;Slide 22 - &amp;quot;Q2(b) admissibility of David’s arson conviction&amp;quot;&quot;/&gt;&lt;property id=&quot;20307&quot; value=&quot;287&quot;/&gt;&lt;/object&gt;&lt;object type=&quot;3&quot; unique_id=&quot;14468&quot;&gt;&lt;property id=&quot;20148&quot; value=&quot;5&quot;/&gt;&lt;property id=&quot;20300&quot; value=&quot;Slide 24 - &amp;quot;Is there a statutory discretion to exclude evidence of bad character of the defendant where the co-defendant seeks&quot;/&gt;&lt;property id=&quot;20307&quot; value=&quot;288&quot;/&gt;&lt;/object&gt;&lt;object type=&quot;3&quot; unique_id=&quot;14739&quot;&gt;&lt;property id=&quot;20148&quot; value=&quot;5&quot;/&gt;&lt;property id=&quot;20300&quot; value=&quot;Slide 3 - &amp;quot;        BSB Syllabus: para 15. &amp;quot;&quot;/&gt;&lt;property id=&quot;20307&quot; value=&quot;291&quot;/&gt;&lt;/object&gt;&lt;object type=&quot;3&quot; unique_id=&quot;14740&quot;&gt;&lt;property id=&quot;20148&quot; value=&quot;5&quot;/&gt;&lt;property id=&quot;20300&quot; value=&quot;Slide 4&quot;/&gt;&lt;property id=&quot;20307&quot; value=&quot;292&quot;/&gt;&lt;/object&gt;&lt;object type=&quot;3&quot; unique_id=&quot;14741&quot;&gt;&lt;property id=&quot;20148&quot; value=&quot;5&quot;/&gt;&lt;property id=&quot;20300&quot; value=&quot;Slide 5 - &amp;quot;In respect of CJA 2003 s.101(1) (d), what may constitute  an important matter in issue between the prosecution and &quot;/&gt;&lt;property id=&quot;20307&quot; value=&quot;293&quot;/&gt;&lt;/object&gt;&lt;object type=&quot;3&quot; unique_id=&quot;14742&quot;&gt;&lt;property id=&quot;20148&quot; value=&quot;5&quot;/&gt;&lt;property id=&quot;20300&quot; value=&quot;Slide 10 - &amp;quot;What is a key element of the direction?&amp;quot;&quot;/&gt;&lt;property id=&quot;20307&quot; value=&quot;294&quot;/&gt;&lt;/object&gt;&lt;object type=&quot;3&quot; unique_id=&quot;14743&quot;&gt;&lt;property id=&quot;20148&quot; value=&quot;5&quot;/&gt;&lt;property id=&quot;20300&quot; value=&quot;Slide 16&quot;/&gt;&lt;property id=&quot;20307&quot; value=&quot;295&quot;/&gt;&lt;/object&gt;&lt;/object&gt;&lt;/object&gt;&lt;/database&gt;"/>
  <p:tag name="SECTOMILLISECCONVERTED" val="1"/>
</p:tagLst>
</file>

<file path=ppt/theme/theme1.xml><?xml version="1.0" encoding="utf-8"?>
<a:theme xmlns:a="http://schemas.openxmlformats.org/drawingml/2006/main" name="Law-Powerpoint-4x3">
  <a:themeElements>
    <a:clrScheme name="Custom 5">
      <a:dk1>
        <a:srgbClr val="000000"/>
      </a:dk1>
      <a:lt1>
        <a:srgbClr val="FFFFFF"/>
      </a:lt1>
      <a:dk2>
        <a:srgbClr val="999999"/>
      </a:dk2>
      <a:lt2>
        <a:srgbClr val="DCDCDC"/>
      </a:lt2>
      <a:accent1>
        <a:srgbClr val="006899"/>
      </a:accent1>
      <a:accent2>
        <a:srgbClr val="003366"/>
      </a:accent2>
      <a:accent3>
        <a:srgbClr val="FFFFFF"/>
      </a:accent3>
      <a:accent4>
        <a:srgbClr val="000000"/>
      </a:accent4>
      <a:accent5>
        <a:srgbClr val="CCCC00"/>
      </a:accent5>
      <a:accent6>
        <a:srgbClr val="394A59"/>
      </a:accent6>
      <a:hlink>
        <a:srgbClr val="CC6600"/>
      </a:hlink>
      <a:folHlink>
        <a:srgbClr val="993333"/>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ity University London 1">
        <a:dk1>
          <a:srgbClr val="000000"/>
        </a:dk1>
        <a:lt1>
          <a:srgbClr val="FFFFFF"/>
        </a:lt1>
        <a:dk2>
          <a:srgbClr val="E31B23"/>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aw-Powerpoint-4x3" id="{16F95A1D-59B8-4136-88CB-B5E3A14404FC}" vid="{FEC9138E-E2FB-4506-B6EC-80CAEE15D62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Law-Powerpoint-4x3</Template>
  <TotalTime>3626</TotalTime>
  <Words>3224</Words>
  <Application>Microsoft Office PowerPoint</Application>
  <PresentationFormat>On-screen Show (4:3)</PresentationFormat>
  <Paragraphs>394</Paragraphs>
  <Slides>44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BatangChe</vt:lpstr>
      <vt:lpstr>ＭＳ Ｐゴシック</vt:lpstr>
      <vt:lpstr>Arial</vt:lpstr>
      <vt:lpstr>Calibri</vt:lpstr>
      <vt:lpstr>Lucida Grande</vt:lpstr>
      <vt:lpstr>Wingdings</vt:lpstr>
      <vt:lpstr>Law-Powerpoint-4x3</vt:lpstr>
      <vt:lpstr>Time to abandon ‘beyond reasonable doubt’ and ‘sure’:  the case for a new description of the criminal standard of proof and an explanation of why and how it should be used  </vt:lpstr>
      <vt:lpstr> Overview</vt:lpstr>
      <vt:lpstr>Rationale for high standard of proof</vt:lpstr>
      <vt:lpstr>Less than absolute certainty</vt:lpstr>
      <vt:lpstr>England and Wales</vt:lpstr>
      <vt:lpstr>PowerPoint Presentation</vt:lpstr>
      <vt:lpstr>PowerPoint Presentation</vt:lpstr>
      <vt:lpstr>We will be suggesting a new direction</vt:lpstr>
      <vt:lpstr>‘Beyond reasonable doubt’- dictionary definitions</vt:lpstr>
      <vt:lpstr>‘Reasonable’</vt:lpstr>
      <vt:lpstr>‘Beyond’</vt:lpstr>
      <vt:lpstr>‘Doubt’</vt:lpstr>
      <vt:lpstr>Evaluation    </vt:lpstr>
      <vt:lpstr>Evaluation   Causes uncertainty and disagreement among jurors</vt:lpstr>
      <vt:lpstr>Evaluation   </vt:lpstr>
      <vt:lpstr>Evaluation  Overall </vt:lpstr>
      <vt:lpstr>‘Sure’  Early use</vt:lpstr>
      <vt:lpstr>‘Sure’- dictionary definitions</vt:lpstr>
      <vt:lpstr>Evaluation  Prone to different interpretations</vt:lpstr>
      <vt:lpstr> Limitations of research  </vt:lpstr>
      <vt:lpstr>Problems with ‘sure’ remain </vt:lpstr>
      <vt:lpstr> The approach of combining the descriptions     </vt:lpstr>
      <vt:lpstr>Combining the descriptions: Questions about ‘reasonable doubt’</vt:lpstr>
      <vt:lpstr>  The approach of avoiding explanations</vt:lpstr>
      <vt:lpstr>The approach of not requiring a set form of words </vt:lpstr>
      <vt:lpstr>Justifications given for these approaches</vt:lpstr>
      <vt:lpstr>Justifications given </vt:lpstr>
      <vt:lpstr>Need for explanation &amp; set form of words </vt:lpstr>
      <vt:lpstr>Current approach unsuitable</vt:lpstr>
      <vt:lpstr>Other Unsuitable Approaches</vt:lpstr>
      <vt:lpstr>A doubt which the jury regards as reasonable</vt:lpstr>
      <vt:lpstr>Degrees of proof within BRD</vt:lpstr>
      <vt:lpstr>Matters of importance in jurors’ own affairs</vt:lpstr>
      <vt:lpstr>Honest and reasonable uncertainty</vt:lpstr>
      <vt:lpstr>Imperceptible doubt</vt:lpstr>
      <vt:lpstr>Moral certainty</vt:lpstr>
      <vt:lpstr>Percentages</vt:lpstr>
      <vt:lpstr>A new definition - Content</vt:lpstr>
      <vt:lpstr>A new definition – Content (cont’d)</vt:lpstr>
      <vt:lpstr>A new definition - Form</vt:lpstr>
      <vt:lpstr>How to use the standard</vt:lpstr>
      <vt:lpstr>How to use the standard (cont’d)</vt:lpstr>
      <vt:lpstr>A new model direction</vt:lpstr>
      <vt:lpstr>PowerPoint Presentation</vt:lpstr>
    </vt:vector>
  </TitlesOfParts>
  <Company>Berts-pc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James</dc:creator>
  <cp:lastModifiedBy>McKeown, Paul</cp:lastModifiedBy>
  <cp:revision>346</cp:revision>
  <cp:lastPrinted>2018-06-19T13:33:16Z</cp:lastPrinted>
  <dcterms:created xsi:type="dcterms:W3CDTF">2010-07-02T08:49:11Z</dcterms:created>
  <dcterms:modified xsi:type="dcterms:W3CDTF">2018-07-30T10:16:51Z</dcterms:modified>
</cp:coreProperties>
</file>