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1" r:id="rId3"/>
    <p:sldId id="279" r:id="rId4"/>
    <p:sldId id="280" r:id="rId5"/>
    <p:sldId id="305" r:id="rId6"/>
    <p:sldId id="304" r:id="rId7"/>
    <p:sldId id="306" r:id="rId8"/>
    <p:sldId id="309" r:id="rId9"/>
    <p:sldId id="276" r:id="rId10"/>
    <p:sldId id="303" r:id="rId11"/>
    <p:sldId id="310" r:id="rId12"/>
    <p:sldId id="346" r:id="rId13"/>
    <p:sldId id="339" r:id="rId14"/>
    <p:sldId id="340" r:id="rId15"/>
    <p:sldId id="343" r:id="rId16"/>
    <p:sldId id="316" r:id="rId17"/>
    <p:sldId id="317" r:id="rId18"/>
    <p:sldId id="318" r:id="rId19"/>
    <p:sldId id="311" r:id="rId20"/>
    <p:sldId id="312" r:id="rId21"/>
    <p:sldId id="342" r:id="rId22"/>
    <p:sldId id="313" r:id="rId23"/>
    <p:sldId id="332" r:id="rId24"/>
    <p:sldId id="323" r:id="rId25"/>
    <p:sldId id="324" r:id="rId26"/>
    <p:sldId id="325" r:id="rId27"/>
    <p:sldId id="326" r:id="rId28"/>
    <p:sldId id="327" r:id="rId29"/>
    <p:sldId id="328" r:id="rId30"/>
    <p:sldId id="329" r:id="rId31"/>
    <p:sldId id="277" r:id="rId32"/>
    <p:sldId id="278" r:id="rId33"/>
    <p:sldId id="269" r:id="rId34"/>
    <p:sldId id="270" r:id="rId35"/>
    <p:sldId id="268" r:id="rId36"/>
    <p:sldId id="331" r:id="rId37"/>
    <p:sldId id="259" r:id="rId38"/>
    <p:sldId id="292" r:id="rId39"/>
    <p:sldId id="330" r:id="rId40"/>
    <p:sldId id="334" r:id="rId41"/>
    <p:sldId id="344" r:id="rId42"/>
    <p:sldId id="345" r:id="rId43"/>
    <p:sldId id="294" r:id="rId44"/>
    <p:sldId id="321" r:id="rId45"/>
    <p:sldId id="320" r:id="rId46"/>
    <p:sldId id="322" r:id="rId47"/>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172" autoAdjust="0"/>
  </p:normalViewPr>
  <p:slideViewPr>
    <p:cSldViewPr>
      <p:cViewPr>
        <p:scale>
          <a:sx n="100" d="100"/>
          <a:sy n="100" d="100"/>
        </p:scale>
        <p:origin x="-130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3E645A2-CACD-43B9-BCBC-DE6FA4527B47}" type="datetimeFigureOut">
              <a:rPr lang="en-GB"/>
              <a:pPr>
                <a:defRPr/>
              </a:pPr>
              <a:t>15/06/2015</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E7C33E-EA53-4E58-85FB-A016EC0C5580}" type="slidenum">
              <a:rPr lang="en-GB"/>
              <a:pPr>
                <a:defRPr/>
              </a:pPr>
              <a:t>‹#›</a:t>
            </a:fld>
            <a:endParaRPr lang="en-GB"/>
          </a:p>
        </p:txBody>
      </p:sp>
    </p:spTree>
    <p:extLst>
      <p:ext uri="{BB962C8B-B14F-4D97-AF65-F5344CB8AC3E}">
        <p14:creationId xmlns:p14="http://schemas.microsoft.com/office/powerpoint/2010/main" val="261691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BBA535CE-352C-440A-8E33-C0E7B3EF30C0}" type="datetimeFigureOut">
              <a:rPr lang="fr-FR" smtClean="0"/>
              <a:t>15/06/2015</a:t>
            </a:fld>
            <a:endParaRPr lang="fr-FR"/>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351908F2-8AE9-49E6-AD07-FA8FC3E3A526}" type="slidenum">
              <a:rPr lang="fr-FR" smtClean="0"/>
              <a:t>‹#›</a:t>
            </a:fld>
            <a:endParaRPr lang="fr-FR"/>
          </a:p>
        </p:txBody>
      </p:sp>
    </p:spTree>
    <p:extLst>
      <p:ext uri="{BB962C8B-B14F-4D97-AF65-F5344CB8AC3E}">
        <p14:creationId xmlns:p14="http://schemas.microsoft.com/office/powerpoint/2010/main" val="42746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10</a:t>
            </a:fld>
            <a:endParaRPr lang="fr-FR"/>
          </a:p>
        </p:txBody>
      </p:sp>
    </p:spTree>
    <p:extLst>
      <p:ext uri="{BB962C8B-B14F-4D97-AF65-F5344CB8AC3E}">
        <p14:creationId xmlns:p14="http://schemas.microsoft.com/office/powerpoint/2010/main" val="173324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24</a:t>
            </a:fld>
            <a:endParaRPr lang="fr-FR"/>
          </a:p>
        </p:txBody>
      </p:sp>
    </p:spTree>
    <p:extLst>
      <p:ext uri="{BB962C8B-B14F-4D97-AF65-F5344CB8AC3E}">
        <p14:creationId xmlns:p14="http://schemas.microsoft.com/office/powerpoint/2010/main" val="49773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27</a:t>
            </a:fld>
            <a:endParaRPr lang="fr-FR"/>
          </a:p>
        </p:txBody>
      </p:sp>
    </p:spTree>
    <p:extLst>
      <p:ext uri="{BB962C8B-B14F-4D97-AF65-F5344CB8AC3E}">
        <p14:creationId xmlns:p14="http://schemas.microsoft.com/office/powerpoint/2010/main" val="41381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11</a:t>
            </a:fld>
            <a:endParaRPr lang="fr-FR"/>
          </a:p>
        </p:txBody>
      </p:sp>
    </p:spTree>
    <p:extLst>
      <p:ext uri="{BB962C8B-B14F-4D97-AF65-F5344CB8AC3E}">
        <p14:creationId xmlns:p14="http://schemas.microsoft.com/office/powerpoint/2010/main" val="137969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12</a:t>
            </a:fld>
            <a:endParaRPr lang="fr-FR"/>
          </a:p>
        </p:txBody>
      </p:sp>
    </p:spTree>
    <p:extLst>
      <p:ext uri="{BB962C8B-B14F-4D97-AF65-F5344CB8AC3E}">
        <p14:creationId xmlns:p14="http://schemas.microsoft.com/office/powerpoint/2010/main" val="290549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13</a:t>
            </a:fld>
            <a:endParaRPr lang="fr-FR"/>
          </a:p>
        </p:txBody>
      </p:sp>
    </p:spTree>
    <p:extLst>
      <p:ext uri="{BB962C8B-B14F-4D97-AF65-F5344CB8AC3E}">
        <p14:creationId xmlns:p14="http://schemas.microsoft.com/office/powerpoint/2010/main" val="61485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14</a:t>
            </a:fld>
            <a:endParaRPr lang="fr-FR"/>
          </a:p>
        </p:txBody>
      </p:sp>
    </p:spTree>
    <p:extLst>
      <p:ext uri="{BB962C8B-B14F-4D97-AF65-F5344CB8AC3E}">
        <p14:creationId xmlns:p14="http://schemas.microsoft.com/office/powerpoint/2010/main" val="369537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15</a:t>
            </a:fld>
            <a:endParaRPr lang="fr-FR"/>
          </a:p>
        </p:txBody>
      </p:sp>
    </p:spTree>
    <p:extLst>
      <p:ext uri="{BB962C8B-B14F-4D97-AF65-F5344CB8AC3E}">
        <p14:creationId xmlns:p14="http://schemas.microsoft.com/office/powerpoint/2010/main" val="213596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19</a:t>
            </a:fld>
            <a:endParaRPr lang="fr-FR"/>
          </a:p>
        </p:txBody>
      </p:sp>
    </p:spTree>
    <p:extLst>
      <p:ext uri="{BB962C8B-B14F-4D97-AF65-F5344CB8AC3E}">
        <p14:creationId xmlns:p14="http://schemas.microsoft.com/office/powerpoint/2010/main" val="315725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20</a:t>
            </a:fld>
            <a:endParaRPr lang="fr-FR"/>
          </a:p>
        </p:txBody>
      </p:sp>
    </p:spTree>
    <p:extLst>
      <p:ext uri="{BB962C8B-B14F-4D97-AF65-F5344CB8AC3E}">
        <p14:creationId xmlns:p14="http://schemas.microsoft.com/office/powerpoint/2010/main" val="184904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baseline="0" dirty="0" smtClean="0"/>
              <a:t>the </a:t>
            </a:r>
            <a:r>
              <a:rPr lang="en-GB" baseline="0" dirty="0" smtClean="0"/>
              <a:t>employment adviser to evaluate level of need. Interview is not the place to ask them to demonstrate skills but get an overall sense of individual current capabilities and specific needs.</a:t>
            </a:r>
            <a:endParaRPr lang="fr-FR" dirty="0"/>
          </a:p>
        </p:txBody>
      </p:sp>
      <p:sp>
        <p:nvSpPr>
          <p:cNvPr id="4" name="Slide Number Placeholder 3"/>
          <p:cNvSpPr>
            <a:spLocks noGrp="1"/>
          </p:cNvSpPr>
          <p:nvPr>
            <p:ph type="sldNum" sz="quarter" idx="10"/>
          </p:nvPr>
        </p:nvSpPr>
        <p:spPr/>
        <p:txBody>
          <a:bodyPr/>
          <a:lstStyle/>
          <a:p>
            <a:fld id="{351908F2-8AE9-49E6-AD07-FA8FC3E3A526}" type="slidenum">
              <a:rPr lang="fr-FR" smtClean="0"/>
              <a:t>21</a:t>
            </a:fld>
            <a:endParaRPr lang="fr-FR"/>
          </a:p>
        </p:txBody>
      </p:sp>
    </p:spTree>
    <p:extLst>
      <p:ext uri="{BB962C8B-B14F-4D97-AF65-F5344CB8AC3E}">
        <p14:creationId xmlns:p14="http://schemas.microsoft.com/office/powerpoint/2010/main" val="52803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3F0317C-010A-41D4-AC57-55401526A027}" type="datetimeFigureOut">
              <a:rPr lang="en-GB"/>
              <a:pPr>
                <a:defRPr/>
              </a:pPr>
              <a:t>15/06/2015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5C45A0-FBE0-43CD-85C3-73583D11B54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C84645-2BFA-463C-BE82-0BA847953DD4}" type="datetimeFigureOut">
              <a:rPr lang="en-GB"/>
              <a:pPr>
                <a:defRPr/>
              </a:pPr>
              <a:t>15/06/2015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BF7EE4-EB47-4F81-B45B-A506166DB2E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5D77030-7783-44D6-95A6-88557E6E56F4}" type="datetimeFigureOut">
              <a:rPr lang="en-GB"/>
              <a:pPr>
                <a:defRPr/>
              </a:pPr>
              <a:t>15/06/2015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90D185-B795-4C4A-8BB7-46D96F35348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D5950D-0CFF-4730-9AF9-4D8F5C137770}" type="datetimeFigureOut">
              <a:rPr lang="en-GB"/>
              <a:pPr>
                <a:defRPr/>
              </a:pPr>
              <a:t>15/06/2015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2E1197-8986-49DC-A03A-98DA6723DC0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2ED27F-81AC-4E4D-ADB7-27E9A37AB097}" type="datetimeFigureOut">
              <a:rPr lang="en-GB"/>
              <a:pPr>
                <a:defRPr/>
              </a:pPr>
              <a:t>15/06/2015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CB226F-30D2-40FA-969C-E569007D812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890C043-9021-4C58-A40B-FC416FA3273E}" type="datetimeFigureOut">
              <a:rPr lang="en-GB"/>
              <a:pPr>
                <a:defRPr/>
              </a:pPr>
              <a:t>15/06/2015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636B70-3EE3-444D-8320-07ECD0CBF09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96B7A05-D3DD-432F-86A0-83923D5D8BA9}" type="datetimeFigureOut">
              <a:rPr lang="en-GB"/>
              <a:pPr>
                <a:defRPr/>
              </a:pPr>
              <a:t>15/06/2015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1095B06-5B66-4F31-B866-47BA4202DA0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7E4818A-79E3-463B-BEDF-390901F18E58}" type="datetimeFigureOut">
              <a:rPr lang="en-GB"/>
              <a:pPr>
                <a:defRPr/>
              </a:pPr>
              <a:t>15/06/2015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89A1CF0-AEF3-4D4A-9BB5-C51CB1ED97D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F193AD-05B0-470D-9338-AC6DD90A566F}" type="datetimeFigureOut">
              <a:rPr lang="en-GB"/>
              <a:pPr>
                <a:defRPr/>
              </a:pPr>
              <a:t>15/06/2015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FF15FE6-8B76-4DEF-A4E2-7A0BDBD168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EF8B3B-A11C-4E09-B138-BF32DA37647C}" type="datetimeFigureOut">
              <a:rPr lang="en-GB"/>
              <a:pPr>
                <a:defRPr/>
              </a:pPr>
              <a:t>15/06/2015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687D3C6-E0DB-46E3-B6EE-7973B7750F8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7A9AAA-325C-46A2-8F1C-6EA441E8B76E}" type="datetimeFigureOut">
              <a:rPr lang="en-GB"/>
              <a:pPr>
                <a:defRPr/>
              </a:pPr>
              <a:t>15/06/2015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DBF329-8342-47FD-BAEE-8389B9AAE35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091DC2-8527-458E-A6DB-68504E90F2CA}" type="datetimeFigureOut">
              <a:rPr lang="en-GB"/>
              <a:pPr>
                <a:defRPr/>
              </a:pPr>
              <a:t>15/06/2015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C13F2B-2A4F-4939-A3B9-48EA8F1C6DB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rnib.org.uk/assessmenttoolkit" TargetMode="External"/><Relationship Id="rId2" Type="http://schemas.openxmlformats.org/officeDocument/2006/relationships/hyperlink" Target="http://www.rnib/org.uk/enablerresearch" TargetMode="External"/><Relationship Id="rId1" Type="http://schemas.openxmlformats.org/officeDocument/2006/relationships/slideLayout" Target="../slideLayouts/slideLayout2.xml"/><Relationship Id="rId4" Type="http://schemas.openxmlformats.org/officeDocument/2006/relationships/hyperlink" Target="http://www.rnib.org.uk/epr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 y="44624"/>
            <a:ext cx="9143999" cy="4943766"/>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7" name="Title 1"/>
          <p:cNvSpPr>
            <a:spLocks noGrp="1"/>
          </p:cNvSpPr>
          <p:nvPr>
            <p:ph type="ctrTitle"/>
          </p:nvPr>
        </p:nvSpPr>
        <p:spPr>
          <a:xfrm>
            <a:off x="685800" y="3357563"/>
            <a:ext cx="7772400" cy="1470025"/>
          </a:xfrm>
        </p:spPr>
        <p:txBody>
          <a:bodyPr/>
          <a:lstStyle/>
          <a:p>
            <a:r>
              <a:rPr lang="en-GB" sz="3200" b="1" dirty="0" smtClean="0">
                <a:solidFill>
                  <a:srgbClr val="002060"/>
                </a:solidFill>
                <a:latin typeface="Arial" charset="0"/>
              </a:rPr>
              <a:t>Tackling unemployment for blind and partially sighted people</a:t>
            </a:r>
            <a:br>
              <a:rPr lang="en-GB" sz="3200" b="1" dirty="0" smtClean="0">
                <a:solidFill>
                  <a:srgbClr val="002060"/>
                </a:solidFill>
                <a:latin typeface="Arial" charset="0"/>
              </a:rPr>
            </a:br>
            <a:r>
              <a:rPr lang="en-GB" sz="3200" b="1" dirty="0" smtClean="0">
                <a:solidFill>
                  <a:srgbClr val="002060"/>
                </a:solidFill>
                <a:latin typeface="Arial" charset="0"/>
              </a:rPr>
              <a:t/>
            </a:r>
            <a:br>
              <a:rPr lang="en-GB" sz="3200" b="1" dirty="0" smtClean="0">
                <a:solidFill>
                  <a:srgbClr val="002060"/>
                </a:solidFill>
                <a:latin typeface="Arial" charset="0"/>
              </a:rPr>
            </a:br>
            <a:r>
              <a:rPr lang="en-GB" sz="2800" b="1" dirty="0" smtClean="0">
                <a:solidFill>
                  <a:srgbClr val="002060"/>
                </a:solidFill>
                <a:latin typeface="Arial" charset="0"/>
              </a:rPr>
              <a:t>Summary findings from a three-year research project (ENABLER)</a:t>
            </a:r>
            <a:r>
              <a:rPr lang="en-GB" sz="3200" b="1" dirty="0" smtClean="0">
                <a:solidFill>
                  <a:srgbClr val="002060"/>
                </a:solidFill>
                <a:latin typeface="Arial" charset="0"/>
              </a:rPr>
              <a:t/>
            </a:r>
            <a:br>
              <a:rPr lang="en-GB" sz="3200" b="1" dirty="0" smtClean="0">
                <a:solidFill>
                  <a:srgbClr val="002060"/>
                </a:solidFill>
                <a:latin typeface="Arial" charset="0"/>
              </a:rPr>
            </a:br>
            <a:r>
              <a:rPr lang="en-GB" sz="3200" dirty="0" smtClean="0">
                <a:solidFill>
                  <a:srgbClr val="002060"/>
                </a:solidFill>
                <a:latin typeface="Arial" charset="0"/>
              </a:rPr>
              <a:t/>
            </a:r>
            <a:br>
              <a:rPr lang="en-GB" sz="3200" dirty="0" smtClean="0">
                <a:solidFill>
                  <a:srgbClr val="002060"/>
                </a:solidFill>
                <a:latin typeface="Arial" charset="0"/>
              </a:rPr>
            </a:br>
            <a:r>
              <a:rPr lang="en-GB" sz="2800" b="1" dirty="0" smtClean="0">
                <a:solidFill>
                  <a:srgbClr val="002060"/>
                </a:solidFill>
                <a:latin typeface="Arial" pitchFamily="34" charset="0"/>
                <a:cs typeface="Arial" pitchFamily="34" charset="0"/>
              </a:rPr>
              <a:t>City University London,  </a:t>
            </a:r>
            <a:br>
              <a:rPr lang="en-GB" sz="2800" b="1" dirty="0" smtClean="0">
                <a:solidFill>
                  <a:srgbClr val="002060"/>
                </a:solidFill>
                <a:latin typeface="Arial" pitchFamily="34" charset="0"/>
                <a:cs typeface="Arial" pitchFamily="34" charset="0"/>
              </a:rPr>
            </a:br>
            <a:r>
              <a:rPr lang="en-GB" sz="2800" b="1" dirty="0" smtClean="0">
                <a:solidFill>
                  <a:srgbClr val="002060"/>
                </a:solidFill>
                <a:latin typeface="Arial" pitchFamily="34" charset="0"/>
                <a:cs typeface="Arial" pitchFamily="34" charset="0"/>
              </a:rPr>
              <a:t>Disability and Social Inclusion</a:t>
            </a:r>
            <a:br>
              <a:rPr lang="en-GB" sz="2800" b="1" dirty="0" smtClean="0">
                <a:solidFill>
                  <a:srgbClr val="002060"/>
                </a:solidFill>
                <a:latin typeface="Arial" pitchFamily="34" charset="0"/>
                <a:cs typeface="Arial" pitchFamily="34" charset="0"/>
              </a:rPr>
            </a:br>
            <a:r>
              <a:rPr lang="en-GB" sz="2800" b="1" dirty="0" smtClean="0">
                <a:solidFill>
                  <a:srgbClr val="002060"/>
                </a:solidFill>
                <a:latin typeface="Arial" pitchFamily="34" charset="0"/>
                <a:cs typeface="Arial" pitchFamily="34" charset="0"/>
              </a:rPr>
              <a:t>Seminar</a:t>
            </a:r>
            <a:br>
              <a:rPr lang="en-GB" sz="2800" b="1" dirty="0" smtClean="0">
                <a:solidFill>
                  <a:srgbClr val="002060"/>
                </a:solidFill>
                <a:latin typeface="Arial" pitchFamily="34" charset="0"/>
                <a:cs typeface="Arial" pitchFamily="34" charset="0"/>
              </a:rPr>
            </a:br>
            <a:r>
              <a:rPr lang="en-GB" sz="2800" b="1" dirty="0" smtClean="0">
                <a:solidFill>
                  <a:srgbClr val="002060"/>
                </a:solidFill>
                <a:latin typeface="Arial" charset="0"/>
              </a:rPr>
              <a:t/>
            </a:r>
            <a:br>
              <a:rPr lang="en-GB" sz="2800" b="1" dirty="0" smtClean="0">
                <a:solidFill>
                  <a:srgbClr val="002060"/>
                </a:solidFill>
                <a:latin typeface="Arial" charset="0"/>
              </a:rPr>
            </a:br>
            <a:r>
              <a:rPr lang="en-GB" sz="2800" b="1" dirty="0" smtClean="0">
                <a:solidFill>
                  <a:srgbClr val="002060"/>
                </a:solidFill>
                <a:latin typeface="Arial" charset="0"/>
              </a:rPr>
              <a:t>Alex Saunders, RNIB and Dr Paul Lynch, University of Birmingham</a:t>
            </a:r>
            <a:r>
              <a:rPr lang="en-GB" sz="2800" b="1" dirty="0" smtClean="0">
                <a:latin typeface="Arial" charset="0"/>
              </a:rPr>
              <a:t/>
            </a:r>
            <a:br>
              <a:rPr lang="en-GB" sz="2800" b="1" dirty="0" smtClean="0">
                <a:latin typeface="Arial" charset="0"/>
              </a:rPr>
            </a:br>
            <a:r>
              <a:rPr lang="en-GB" sz="2800" dirty="0" smtClean="0">
                <a:solidFill>
                  <a:srgbClr val="002060"/>
                </a:solidFill>
                <a:latin typeface="Arial" charset="0"/>
              </a:rPr>
              <a:t/>
            </a:r>
            <a:br>
              <a:rPr lang="en-GB" sz="2800" dirty="0" smtClean="0">
                <a:solidFill>
                  <a:srgbClr val="002060"/>
                </a:solidFill>
                <a:latin typeface="Arial" charset="0"/>
              </a:rPr>
            </a:br>
            <a:r>
              <a:rPr lang="en-GB" sz="2800" dirty="0" smtClean="0">
                <a:latin typeface="Arial" charset="0"/>
              </a:rPr>
              <a:t>16/06/15</a:t>
            </a: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endParaRPr lang="en-GB" sz="3200" dirty="0" smtClean="0"/>
          </a:p>
        </p:txBody>
      </p:sp>
      <p:pic>
        <p:nvPicPr>
          <p:cNvPr id="4" name="Picture 3" descr="Logo: RNIB ­ supporting blind and partially sighted people&#10;Registered charity number 226227&#10;Logo: Action for Blind People ­ part of RNIB Group&#10;Registered charity number 205913&#10;"/>
          <p:cNvPicPr>
            <a:picLocks noChangeAspect="1" noChangeArrowheads="1"/>
          </p:cNvPicPr>
          <p:nvPr/>
        </p:nvPicPr>
        <p:blipFill>
          <a:blip r:embed="rId4" cstate="print"/>
          <a:srcRect/>
          <a:stretch>
            <a:fillRect/>
          </a:stretch>
        </p:blipFill>
        <p:spPr bwMode="auto">
          <a:xfrm>
            <a:off x="4572000" y="5603280"/>
            <a:ext cx="4572000" cy="1254720"/>
          </a:xfrm>
          <a:prstGeom prst="rect">
            <a:avLst/>
          </a:prstGeom>
          <a:noFill/>
          <a:ln w="9525">
            <a:noFill/>
            <a:miter lim="800000"/>
            <a:headEnd/>
            <a:tailEnd/>
          </a:ln>
        </p:spPr>
      </p:pic>
      <p:pic>
        <p:nvPicPr>
          <p:cNvPr id="5" name="Picture 2" descr="Logo: Big Lottery Fund, Lottery funded&#10;Logo: University of Birmingham"/>
          <p:cNvPicPr>
            <a:picLocks noChangeAspect="1" noChangeArrowheads="1"/>
          </p:cNvPicPr>
          <p:nvPr/>
        </p:nvPicPr>
        <p:blipFill>
          <a:blip r:embed="rId5" cstate="print"/>
          <a:srcRect/>
          <a:stretch>
            <a:fillRect/>
          </a:stretch>
        </p:blipFill>
        <p:spPr bwMode="auto">
          <a:xfrm>
            <a:off x="0" y="5603280"/>
            <a:ext cx="4572000" cy="1244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solidFill>
            <a:srgbClr val="FFFF00"/>
          </a:solidFill>
        </p:spPr>
        <p:txBody>
          <a:bodyPr/>
          <a:lstStyle/>
          <a:p>
            <a:r>
              <a:rPr lang="en-GB" dirty="0" smtClean="0">
                <a:latin typeface="Arial" charset="0"/>
              </a:rPr>
              <a:t>Project research questions</a:t>
            </a:r>
          </a:p>
        </p:txBody>
      </p:sp>
      <p:sp>
        <p:nvSpPr>
          <p:cNvPr id="19458" name="Rectangle 3"/>
          <p:cNvSpPr>
            <a:spLocks noGrp="1"/>
          </p:cNvSpPr>
          <p:nvPr>
            <p:ph type="body" idx="1"/>
          </p:nvPr>
        </p:nvSpPr>
        <p:spPr/>
        <p:txBody>
          <a:bodyPr/>
          <a:lstStyle/>
          <a:p>
            <a:pPr marL="457200" indent="-457200">
              <a:buFontTx/>
              <a:buAutoNum type="arabicPeriod"/>
            </a:pPr>
            <a:r>
              <a:rPr lang="en-GB" sz="2800" dirty="0" smtClean="0">
                <a:latin typeface="Arial" pitchFamily="34" charset="0"/>
                <a:cs typeface="Arial" pitchFamily="34" charset="0"/>
              </a:rPr>
              <a:t>Is there a segmentation model to support the understanding of the needs and barriers of blind and partially sighted people?</a:t>
            </a:r>
          </a:p>
          <a:p>
            <a:pPr marL="457200" indent="-457200">
              <a:buFontTx/>
              <a:buAutoNum type="arabicPeriod"/>
            </a:pPr>
            <a:r>
              <a:rPr lang="en-GB" sz="2800" dirty="0" smtClean="0">
                <a:latin typeface="Arial" pitchFamily="34" charset="0"/>
                <a:cs typeface="Arial" pitchFamily="34" charset="0"/>
              </a:rPr>
              <a:t>How can we assess unemployed blind and partially sighted people in a way that identifies individual barriers and highlights potential support needs that will move people closer to their employment potential? </a:t>
            </a:r>
          </a:p>
          <a:p>
            <a:endParaRPr lang="en-GB" dirty="0" smtClean="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solidFill>
            <a:srgbClr val="FFFF00"/>
          </a:solidFill>
        </p:spPr>
        <p:txBody>
          <a:bodyPr/>
          <a:lstStyle/>
          <a:p>
            <a:r>
              <a:rPr lang="en-GB" dirty="0" smtClean="0">
                <a:latin typeface="Arial" charset="0"/>
              </a:rPr>
              <a:t>Project research questions</a:t>
            </a:r>
          </a:p>
        </p:txBody>
      </p:sp>
      <p:sp>
        <p:nvSpPr>
          <p:cNvPr id="19458" name="Rectangle 3"/>
          <p:cNvSpPr>
            <a:spLocks noGrp="1"/>
          </p:cNvSpPr>
          <p:nvPr>
            <p:ph type="body" idx="1"/>
          </p:nvPr>
        </p:nvSpPr>
        <p:spPr/>
        <p:txBody>
          <a:bodyPr/>
          <a:lstStyle/>
          <a:p>
            <a:pPr marL="457200" indent="-457200">
              <a:buNone/>
            </a:pPr>
            <a:r>
              <a:rPr lang="en-GB" sz="2800" dirty="0" smtClean="0">
                <a:latin typeface="Arial" pitchFamily="34" charset="0"/>
                <a:cs typeface="Arial" pitchFamily="34" charset="0"/>
              </a:rPr>
              <a:t>3. Will this wider understanding and the development of targeted interventions enable us to support more blind and partially sighted people move closer or into the open labour market?</a:t>
            </a:r>
          </a:p>
          <a:p>
            <a:pPr marL="457200" indent="-457200">
              <a:buNone/>
            </a:pPr>
            <a:r>
              <a:rPr lang="en-GB" sz="2800" dirty="0" smtClean="0">
                <a:latin typeface="Arial" pitchFamily="34" charset="0"/>
                <a:cs typeface="Arial" pitchFamily="34" charset="0"/>
              </a:rPr>
              <a:t>4. What are the most appropriate interventions that can support this journey? </a:t>
            </a:r>
          </a:p>
          <a:p>
            <a:pPr marL="457200" indent="-457200">
              <a:buNone/>
            </a:pPr>
            <a:endParaRPr lang="en-GB" dirty="0" smtClean="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Project research questions - the segmentation model</a:t>
            </a:r>
            <a:endParaRPr lang="en-GB" dirty="0">
              <a:latin typeface="Arial" pitchFamily="34" charset="0"/>
              <a:cs typeface="Arial" pitchFamily="34" charset="0"/>
            </a:endParaRPr>
          </a:p>
        </p:txBody>
      </p:sp>
      <p:sp>
        <p:nvSpPr>
          <p:cNvPr id="4" name="AutoShape 2"/>
          <p:cNvSpPr>
            <a:spLocks noChangeArrowheads="1"/>
          </p:cNvSpPr>
          <p:nvPr/>
        </p:nvSpPr>
        <p:spPr bwMode="auto">
          <a:xfrm>
            <a:off x="4293716" y="1581061"/>
            <a:ext cx="4445000" cy="4737695"/>
          </a:xfrm>
          <a:prstGeom prst="triangle">
            <a:avLst>
              <a:gd name="adj" fmla="val 50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6" name="Straight Connector 5"/>
          <p:cNvCxnSpPr/>
          <p:nvPr/>
        </p:nvCxnSpPr>
        <p:spPr>
          <a:xfrm>
            <a:off x="6084168" y="2499767"/>
            <a:ext cx="864096" cy="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652120" y="3429000"/>
            <a:ext cx="172819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004048" y="4803229"/>
            <a:ext cx="3024336"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827584" y="1508121"/>
            <a:ext cx="4176464" cy="1077218"/>
          </a:xfrm>
          <a:prstGeom prst="rect">
            <a:avLst/>
          </a:prstGeom>
        </p:spPr>
        <p:txBody>
          <a:bodyPr wrap="square">
            <a:spAutoFit/>
          </a:bodyPr>
          <a:lstStyle/>
          <a:p>
            <a:r>
              <a:rPr lang="en-GB" sz="1600" b="1" dirty="0"/>
              <a:t>Level 1</a:t>
            </a:r>
            <a:endParaRPr lang="fr-FR" sz="1600" b="1" dirty="0"/>
          </a:p>
          <a:p>
            <a:r>
              <a:rPr lang="en-GB" sz="1600" dirty="0"/>
              <a:t>Work entry clients</a:t>
            </a:r>
            <a:endParaRPr lang="fr-FR" sz="1600" dirty="0"/>
          </a:p>
          <a:p>
            <a:r>
              <a:rPr lang="en-GB" sz="1600" dirty="0"/>
              <a:t>10%, 5,000 people</a:t>
            </a:r>
            <a:endParaRPr lang="fr-FR" sz="1600" dirty="0"/>
          </a:p>
          <a:p>
            <a:r>
              <a:rPr lang="en-GB" sz="1600" dirty="0"/>
              <a:t>Job brokerage, soft-skill development</a:t>
            </a:r>
            <a:endParaRPr lang="fr-FR" sz="1600" dirty="0"/>
          </a:p>
        </p:txBody>
      </p:sp>
      <p:sp>
        <p:nvSpPr>
          <p:cNvPr id="15" name="Rectangle 14"/>
          <p:cNvSpPr/>
          <p:nvPr/>
        </p:nvSpPr>
        <p:spPr>
          <a:xfrm>
            <a:off x="827584" y="2638629"/>
            <a:ext cx="4032448" cy="1323439"/>
          </a:xfrm>
          <a:prstGeom prst="rect">
            <a:avLst/>
          </a:prstGeom>
        </p:spPr>
        <p:txBody>
          <a:bodyPr wrap="square">
            <a:spAutoFit/>
          </a:bodyPr>
          <a:lstStyle/>
          <a:p>
            <a:r>
              <a:rPr lang="en-GB" sz="1600" b="1" dirty="0"/>
              <a:t>Level 2</a:t>
            </a:r>
            <a:endParaRPr lang="fr-FR" sz="1600" b="1" dirty="0"/>
          </a:p>
          <a:p>
            <a:r>
              <a:rPr lang="en-GB" sz="1600" dirty="0"/>
              <a:t>Transitional clients</a:t>
            </a:r>
            <a:endParaRPr lang="fr-FR" sz="1600" dirty="0"/>
          </a:p>
          <a:p>
            <a:r>
              <a:rPr lang="en-GB" sz="1600" dirty="0"/>
              <a:t>15%, 7,500 people</a:t>
            </a:r>
            <a:endParaRPr lang="fr-FR" sz="1600" dirty="0"/>
          </a:p>
          <a:p>
            <a:r>
              <a:rPr lang="en-GB" sz="1600" dirty="0"/>
              <a:t>Structured daily work-related</a:t>
            </a:r>
            <a:endParaRPr lang="fr-FR" sz="1600" dirty="0"/>
          </a:p>
          <a:p>
            <a:r>
              <a:rPr lang="en-GB" sz="1600" dirty="0"/>
              <a:t>training and assessment </a:t>
            </a:r>
            <a:endParaRPr lang="fr-FR" sz="1600" dirty="0"/>
          </a:p>
        </p:txBody>
      </p:sp>
      <p:cxnSp>
        <p:nvCxnSpPr>
          <p:cNvPr id="17" name="Straight Arrow Connector 16"/>
          <p:cNvCxnSpPr/>
          <p:nvPr/>
        </p:nvCxnSpPr>
        <p:spPr>
          <a:xfrm>
            <a:off x="4211960" y="2204120"/>
            <a:ext cx="21602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293716" y="3212976"/>
            <a:ext cx="19344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Rectangle 4"/>
          <p:cNvSpPr>
            <a:spLocks noChangeArrowheads="1"/>
          </p:cNvSpPr>
          <p:nvPr/>
        </p:nvSpPr>
        <p:spPr bwMode="auto">
          <a:xfrm>
            <a:off x="827584" y="3959076"/>
            <a:ext cx="34661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fr-F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Level 3</a:t>
            </a:r>
            <a:endParaRPr kumimoji="0" lang="fr-FR" altLang="fr-FR"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Long-term clients</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25%, 12,500 people </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Social and personal skills development</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Straight Arrow Connector 24"/>
          <p:cNvCxnSpPr/>
          <p:nvPr/>
        </p:nvCxnSpPr>
        <p:spPr>
          <a:xfrm>
            <a:off x="2560650" y="4365104"/>
            <a:ext cx="345151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827584" y="4869160"/>
            <a:ext cx="3240360" cy="1384995"/>
          </a:xfrm>
          <a:prstGeom prst="rect">
            <a:avLst/>
          </a:prstGeom>
        </p:spPr>
        <p:txBody>
          <a:bodyPr wrap="square">
            <a:spAutoFit/>
          </a:bodyPr>
          <a:lstStyle/>
          <a:p>
            <a:r>
              <a:rPr lang="en-GB" sz="1400" b="1" dirty="0"/>
              <a:t>Level 4</a:t>
            </a:r>
            <a:endParaRPr lang="fr-FR" sz="1400" b="1" dirty="0"/>
          </a:p>
          <a:p>
            <a:r>
              <a:rPr lang="en-GB" sz="1400" dirty="0"/>
              <a:t>Potential clients</a:t>
            </a:r>
            <a:endParaRPr lang="fr-FR" sz="1400" dirty="0"/>
          </a:p>
          <a:p>
            <a:r>
              <a:rPr lang="en-GB" sz="1400" dirty="0"/>
              <a:t>50%, 25,000 people</a:t>
            </a:r>
            <a:endParaRPr lang="fr-FR" sz="1400" dirty="0"/>
          </a:p>
          <a:p>
            <a:r>
              <a:rPr lang="en-GB" sz="1400" dirty="0"/>
              <a:t>Re-engagement strategies, </a:t>
            </a:r>
            <a:endParaRPr lang="fr-FR" sz="1400" dirty="0"/>
          </a:p>
          <a:p>
            <a:r>
              <a:rPr lang="en-GB" sz="1400" dirty="0"/>
              <a:t>daily living skills, </a:t>
            </a:r>
            <a:endParaRPr lang="fr-FR" sz="1400" dirty="0"/>
          </a:p>
          <a:p>
            <a:r>
              <a:rPr lang="en-GB" sz="1400" dirty="0"/>
              <a:t>supported employment </a:t>
            </a:r>
            <a:endParaRPr lang="fr-FR" sz="1400" dirty="0"/>
          </a:p>
        </p:txBody>
      </p:sp>
      <p:cxnSp>
        <p:nvCxnSpPr>
          <p:cNvPr id="28" name="Straight Arrow Connector 27"/>
          <p:cNvCxnSpPr/>
          <p:nvPr/>
        </p:nvCxnSpPr>
        <p:spPr>
          <a:xfrm>
            <a:off x="4031940" y="5565055"/>
            <a:ext cx="194421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Theoretical Framework</a:t>
            </a:r>
            <a:endParaRPr lang="fr-FR"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a:latin typeface="Arial" pitchFamily="34" charset="0"/>
                <a:cs typeface="Arial" pitchFamily="34" charset="0"/>
              </a:rPr>
              <a:t>WHO </a:t>
            </a:r>
            <a:r>
              <a:rPr lang="en-GB" sz="2800" dirty="0" smtClean="0">
                <a:latin typeface="Arial" pitchFamily="34" charset="0"/>
                <a:cs typeface="Arial" pitchFamily="34" charset="0"/>
              </a:rPr>
              <a:t>ICF – useful vocabulary  - nature </a:t>
            </a:r>
            <a:r>
              <a:rPr lang="en-GB" sz="2800" dirty="0">
                <a:latin typeface="Arial" pitchFamily="34" charset="0"/>
                <a:cs typeface="Arial" pitchFamily="34" charset="0"/>
              </a:rPr>
              <a:t>of an individual’s impairment, how they travelled (activity), the purpose of their journeys (participation) and so </a:t>
            </a:r>
            <a:r>
              <a:rPr lang="en-GB" sz="2800" dirty="0" smtClean="0">
                <a:latin typeface="Arial" pitchFamily="34" charset="0"/>
                <a:cs typeface="Arial" pitchFamily="34" charset="0"/>
              </a:rPr>
              <a:t>on</a:t>
            </a:r>
          </a:p>
          <a:p>
            <a:endParaRPr lang="en-GB" sz="2800" dirty="0" smtClean="0">
              <a:latin typeface="Arial" pitchFamily="34" charset="0"/>
              <a:cs typeface="Arial" pitchFamily="34" charset="0"/>
            </a:endParaRPr>
          </a:p>
          <a:p>
            <a:r>
              <a:rPr lang="en-GB" sz="2800" dirty="0">
                <a:latin typeface="Arial" pitchFamily="34" charset="0"/>
                <a:cs typeface="Arial" pitchFamily="34" charset="0"/>
              </a:rPr>
              <a:t>An interactional approach </a:t>
            </a:r>
            <a:r>
              <a:rPr lang="en-GB" sz="2800" dirty="0" smtClean="0">
                <a:latin typeface="Arial" pitchFamily="34" charset="0"/>
                <a:cs typeface="Arial" pitchFamily="34" charset="0"/>
              </a:rPr>
              <a:t>– range of factors to improving lives of blind and partially sighted people through interventions (coaching, anti-discrimination </a:t>
            </a:r>
            <a:r>
              <a:rPr lang="en-GB" sz="2800" dirty="0">
                <a:latin typeface="Arial" pitchFamily="34" charset="0"/>
                <a:cs typeface="Arial" pitchFamily="34" charset="0"/>
              </a:rPr>
              <a:t>and attitudinal change, better benefits and </a:t>
            </a:r>
            <a:r>
              <a:rPr lang="en-GB" sz="2800" dirty="0" smtClean="0">
                <a:latin typeface="Arial" pitchFamily="34" charset="0"/>
                <a:cs typeface="Arial" pitchFamily="34" charset="0"/>
              </a:rPr>
              <a:t>services, etc.) Shakespeare, 2006 </a:t>
            </a:r>
            <a:endParaRPr lang="fr-FR" sz="2800" dirty="0">
              <a:latin typeface="Arial" pitchFamily="34" charset="0"/>
              <a:cs typeface="Arial" pitchFamily="34" charset="0"/>
            </a:endParaRPr>
          </a:p>
        </p:txBody>
      </p:sp>
    </p:spTree>
    <p:extLst>
      <p:ext uri="{BB962C8B-B14F-4D97-AF65-F5344CB8AC3E}">
        <p14:creationId xmlns:p14="http://schemas.microsoft.com/office/powerpoint/2010/main" val="132361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sz="4000" dirty="0">
                <a:latin typeface="Arial" pitchFamily="34" charset="0"/>
                <a:cs typeface="Arial" pitchFamily="34" charset="0"/>
              </a:rPr>
              <a:t>R</a:t>
            </a:r>
            <a:r>
              <a:rPr lang="en-GB" sz="4000" dirty="0" smtClean="0">
                <a:latin typeface="Arial" pitchFamily="34" charset="0"/>
                <a:cs typeface="Arial" pitchFamily="34" charset="0"/>
              </a:rPr>
              <a:t>edressing </a:t>
            </a:r>
            <a:r>
              <a:rPr lang="en-GB" sz="4000" dirty="0">
                <a:latin typeface="Arial" pitchFamily="34" charset="0"/>
                <a:cs typeface="Arial" pitchFamily="34" charset="0"/>
              </a:rPr>
              <a:t>the balance between medical and social </a:t>
            </a:r>
            <a:r>
              <a:rPr lang="en-GB" sz="4000" dirty="0" smtClean="0">
                <a:latin typeface="Arial" pitchFamily="34" charset="0"/>
                <a:cs typeface="Arial" pitchFamily="34" charset="0"/>
              </a:rPr>
              <a:t>aspects</a:t>
            </a:r>
            <a:endParaRPr lang="fr-FR" sz="4000" dirty="0">
              <a:latin typeface="Arial" pitchFamily="34" charset="0"/>
              <a:cs typeface="Arial" pitchFamily="34" charset="0"/>
            </a:endParaRPr>
          </a:p>
        </p:txBody>
      </p:sp>
      <p:sp>
        <p:nvSpPr>
          <p:cNvPr id="3" name="Content Placeholder 2"/>
          <p:cNvSpPr>
            <a:spLocks noGrp="1"/>
          </p:cNvSpPr>
          <p:nvPr>
            <p:ph idx="1"/>
          </p:nvPr>
        </p:nvSpPr>
        <p:spPr>
          <a:xfrm>
            <a:off x="457200" y="1484784"/>
            <a:ext cx="8229600" cy="4525963"/>
          </a:xfrm>
        </p:spPr>
        <p:txBody>
          <a:bodyPr/>
          <a:lstStyle/>
          <a:p>
            <a:pPr marL="514350" lvl="0" indent="-514350">
              <a:buAutoNum type="arabicPeriod"/>
            </a:pPr>
            <a:r>
              <a:rPr lang="en-GB" sz="2800" dirty="0" smtClean="0">
                <a:latin typeface="Arial" pitchFamily="34" charset="0"/>
                <a:cs typeface="Arial" pitchFamily="34" charset="0"/>
              </a:rPr>
              <a:t>Functioning </a:t>
            </a:r>
            <a:r>
              <a:rPr lang="en-GB" sz="2800" dirty="0">
                <a:latin typeface="Arial" pitchFamily="34" charset="0"/>
                <a:cs typeface="Arial" pitchFamily="34" charset="0"/>
              </a:rPr>
              <a:t>in an ordinary way without getting special attention or being singled out as a result of </a:t>
            </a:r>
            <a:r>
              <a:rPr lang="en-GB" sz="2800" dirty="0" smtClean="0">
                <a:latin typeface="Arial" pitchFamily="34" charset="0"/>
                <a:cs typeface="Arial" pitchFamily="34" charset="0"/>
              </a:rPr>
              <a:t>disability</a:t>
            </a:r>
            <a:endParaRPr lang="fr-FR" sz="2800" dirty="0">
              <a:latin typeface="Arial" pitchFamily="34" charset="0"/>
              <a:cs typeface="Arial" pitchFamily="34" charset="0"/>
            </a:endParaRPr>
          </a:p>
          <a:p>
            <a:pPr marL="514350" lvl="0" indent="-514350">
              <a:buAutoNum type="arabicPeriod"/>
            </a:pPr>
            <a:r>
              <a:rPr lang="en-GB" sz="2800" dirty="0" smtClean="0">
                <a:latin typeface="Arial" pitchFamily="34" charset="0"/>
                <a:cs typeface="Arial" pitchFamily="34" charset="0"/>
              </a:rPr>
              <a:t>Mixing </a:t>
            </a:r>
            <a:r>
              <a:rPr lang="en-GB" sz="2800" dirty="0">
                <a:latin typeface="Arial" pitchFamily="34" charset="0"/>
                <a:cs typeface="Arial" pitchFamily="34" charset="0"/>
              </a:rPr>
              <a:t>with others and not being ignored in friendship and </a:t>
            </a:r>
            <a:r>
              <a:rPr lang="en-GB" sz="2800" dirty="0" smtClean="0">
                <a:latin typeface="Arial" pitchFamily="34" charset="0"/>
                <a:cs typeface="Arial" pitchFamily="34" charset="0"/>
              </a:rPr>
              <a:t>networks</a:t>
            </a:r>
            <a:endParaRPr lang="fr-FR" sz="2800" dirty="0">
              <a:latin typeface="Arial" pitchFamily="34" charset="0"/>
              <a:cs typeface="Arial" pitchFamily="34" charset="0"/>
            </a:endParaRPr>
          </a:p>
          <a:p>
            <a:pPr marL="514350" lvl="0" indent="-514350">
              <a:buAutoNum type="arabicPeriod"/>
            </a:pPr>
            <a:r>
              <a:rPr lang="en-GB" sz="2800" dirty="0" smtClean="0">
                <a:latin typeface="Arial" pitchFamily="34" charset="0"/>
                <a:cs typeface="Arial" pitchFamily="34" charset="0"/>
              </a:rPr>
              <a:t>Taking </a:t>
            </a:r>
            <a:r>
              <a:rPr lang="en-GB" sz="2800" dirty="0">
                <a:latin typeface="Arial" pitchFamily="34" charset="0"/>
                <a:cs typeface="Arial" pitchFamily="34" charset="0"/>
              </a:rPr>
              <a:t>part in and contributing to society whether through paid work or </a:t>
            </a:r>
            <a:r>
              <a:rPr lang="en-GB" sz="2800" dirty="0" smtClean="0">
                <a:latin typeface="Arial" pitchFamily="34" charset="0"/>
                <a:cs typeface="Arial" pitchFamily="34" charset="0"/>
              </a:rPr>
              <a:t>volunteering.</a:t>
            </a:r>
            <a:endParaRPr lang="fr-FR" sz="2800" dirty="0">
              <a:latin typeface="Arial" pitchFamily="34" charset="0"/>
              <a:cs typeface="Arial" pitchFamily="34" charset="0"/>
            </a:endParaRPr>
          </a:p>
          <a:p>
            <a:pPr marL="514350" lvl="0" indent="-514350">
              <a:buAutoNum type="arabicPeriod"/>
            </a:pPr>
            <a:r>
              <a:rPr lang="en-GB" sz="2800" dirty="0" smtClean="0">
                <a:latin typeface="Arial" pitchFamily="34" charset="0"/>
                <a:cs typeface="Arial" pitchFamily="34" charset="0"/>
              </a:rPr>
              <a:t>Trying </a:t>
            </a:r>
            <a:r>
              <a:rPr lang="en-GB" sz="2800" dirty="0">
                <a:latin typeface="Arial" pitchFamily="34" charset="0"/>
                <a:cs typeface="Arial" pitchFamily="34" charset="0"/>
              </a:rPr>
              <a:t>to realise one’s potential – which may need help from </a:t>
            </a:r>
            <a:r>
              <a:rPr lang="en-GB" sz="2800" dirty="0" smtClean="0">
                <a:latin typeface="Arial" pitchFamily="34" charset="0"/>
                <a:cs typeface="Arial" pitchFamily="34" charset="0"/>
              </a:rPr>
              <a:t>others</a:t>
            </a:r>
            <a:endParaRPr lang="fr-FR" sz="2800" dirty="0">
              <a:latin typeface="Arial" pitchFamily="34" charset="0"/>
              <a:cs typeface="Arial" pitchFamily="34" charset="0"/>
            </a:endParaRPr>
          </a:p>
          <a:p>
            <a:pPr marL="514350" lvl="0" indent="-514350">
              <a:buAutoNum type="arabicPeriod"/>
            </a:pPr>
            <a:r>
              <a:rPr lang="en-GB" sz="2800" dirty="0" smtClean="0">
                <a:latin typeface="Arial" pitchFamily="34" charset="0"/>
                <a:cs typeface="Arial" pitchFamily="34" charset="0"/>
              </a:rPr>
              <a:t>Being </a:t>
            </a:r>
            <a:r>
              <a:rPr lang="en-GB" sz="2800" dirty="0">
                <a:latin typeface="Arial" pitchFamily="34" charset="0"/>
                <a:cs typeface="Arial" pitchFamily="34" charset="0"/>
              </a:rPr>
              <a:t>director of one’s </a:t>
            </a:r>
            <a:r>
              <a:rPr lang="en-GB" sz="2800" dirty="0" smtClean="0">
                <a:latin typeface="Arial" pitchFamily="34" charset="0"/>
                <a:cs typeface="Arial" pitchFamily="34" charset="0"/>
              </a:rPr>
              <a:t>life (locus of control)</a:t>
            </a:r>
            <a:endParaRPr lang="fr-FR" dirty="0"/>
          </a:p>
        </p:txBody>
      </p:sp>
    </p:spTree>
    <p:extLst>
      <p:ext uri="{BB962C8B-B14F-4D97-AF65-F5344CB8AC3E}">
        <p14:creationId xmlns:p14="http://schemas.microsoft.com/office/powerpoint/2010/main" val="84256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Inclusive approaches and specialist knowledge</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GB" sz="2800" dirty="0" smtClean="0">
                <a:latin typeface="Arial" pitchFamily="34" charset="0"/>
                <a:cs typeface="Arial" pitchFamily="34" charset="0"/>
              </a:rPr>
              <a:t>Many aspects of employment services are relevant for all people seeking work or voluntary work, but there are some aspects which are particularly pertinent or important for blind and partially sighted people.</a:t>
            </a:r>
          </a:p>
          <a:p>
            <a:pPr marL="0" indent="0">
              <a:buNone/>
            </a:pPr>
            <a:endParaRPr lang="en-GB" sz="2800" dirty="0" smtClean="0">
              <a:latin typeface="Arial" pitchFamily="34" charset="0"/>
              <a:cs typeface="Arial" pitchFamily="34" charset="0"/>
            </a:endParaRPr>
          </a:p>
          <a:p>
            <a:pPr marL="0" indent="0">
              <a:buNone/>
            </a:pPr>
            <a:r>
              <a:rPr lang="en-GB" sz="2800" dirty="0" smtClean="0">
                <a:latin typeface="Arial" pitchFamily="34" charset="0"/>
                <a:cs typeface="Arial" pitchFamily="34" charset="0"/>
              </a:rPr>
              <a:t>The focus of our work involved identifying the </a:t>
            </a:r>
            <a:r>
              <a:rPr lang="en-GB" sz="2800" b="1" i="1" dirty="0" smtClean="0">
                <a:latin typeface="Arial" pitchFamily="34" charset="0"/>
                <a:cs typeface="Arial" pitchFamily="34" charset="0"/>
              </a:rPr>
              <a:t>specialist areas </a:t>
            </a:r>
            <a:r>
              <a:rPr lang="en-GB" sz="2800" dirty="0" smtClean="0">
                <a:latin typeface="Arial" pitchFamily="34" charset="0"/>
                <a:cs typeface="Arial" pitchFamily="34" charset="0"/>
              </a:rPr>
              <a:t>in increasing opportunities for employment and ensuring that they are not lost in the services that blind and partially sighted people receive.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Methodology</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GB" sz="2800" dirty="0" smtClean="0">
                <a:latin typeface="Arial" pitchFamily="34" charset="0"/>
                <a:cs typeface="Arial" pitchFamily="34" charset="0"/>
              </a:rPr>
              <a:t>Two research opportunities (challenges):</a:t>
            </a:r>
          </a:p>
          <a:p>
            <a:endParaRPr lang="en-GB" sz="2800" dirty="0" smtClean="0">
              <a:latin typeface="Arial" pitchFamily="34" charset="0"/>
              <a:cs typeface="Arial" pitchFamily="34" charset="0"/>
            </a:endParaRPr>
          </a:p>
          <a:p>
            <a:pPr marL="0" indent="0">
              <a:buNone/>
            </a:pPr>
            <a:r>
              <a:rPr lang="en-GB" sz="2800" dirty="0" smtClean="0">
                <a:latin typeface="Arial" pitchFamily="34" charset="0"/>
                <a:cs typeface="Arial" pitchFamily="34" charset="0"/>
              </a:rPr>
              <a:t>1. Including the views of the people the research is intended to support in the design and running of the project (participatory action)</a:t>
            </a:r>
          </a:p>
          <a:p>
            <a:pPr marL="0" indent="0">
              <a:buNone/>
            </a:pPr>
            <a:r>
              <a:rPr lang="en-GB" sz="2800" dirty="0" smtClean="0">
                <a:latin typeface="Arial" pitchFamily="34" charset="0"/>
                <a:cs typeface="Arial" pitchFamily="34" charset="0"/>
              </a:rPr>
              <a:t>2. ensuring the outcomes from the research are relevant and positive for those participating</a:t>
            </a:r>
            <a:endParaRPr lang="en-GB" sz="28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96952"/>
            <a:ext cx="8136904"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Methodology: Action research</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GB" sz="2800" dirty="0">
                <a:latin typeface="Arial" pitchFamily="34" charset="0"/>
                <a:cs typeface="Arial" pitchFamily="34" charset="0"/>
              </a:rPr>
              <a:t>A</a:t>
            </a:r>
            <a:r>
              <a:rPr lang="en-GB" sz="2800" dirty="0" smtClean="0">
                <a:latin typeface="Arial" pitchFamily="34" charset="0"/>
                <a:cs typeface="Arial" pitchFamily="34" charset="0"/>
              </a:rPr>
              <a:t>ction research approach - bringing clients and employment advisers together to change their situations through:</a:t>
            </a:r>
          </a:p>
          <a:p>
            <a:r>
              <a:rPr lang="en-GB" sz="2800" b="1" dirty="0" smtClean="0">
                <a:latin typeface="Arial" pitchFamily="34" charset="0"/>
                <a:cs typeface="Arial" pitchFamily="34" charset="0"/>
              </a:rPr>
              <a:t>reciprocity - engaging people from the start of the research planning and design, right through to implementation</a:t>
            </a:r>
          </a:p>
          <a:p>
            <a:r>
              <a:rPr lang="en-GB" sz="2800" b="1" dirty="0">
                <a:latin typeface="Arial" pitchFamily="34" charset="0"/>
                <a:cs typeface="Arial" pitchFamily="34" charset="0"/>
              </a:rPr>
              <a:t>c</a:t>
            </a:r>
            <a:r>
              <a:rPr lang="en-GB" sz="2800" b="1" dirty="0" smtClean="0">
                <a:latin typeface="Arial" pitchFamily="34" charset="0"/>
                <a:cs typeface="Arial" pitchFamily="34" charset="0"/>
              </a:rPr>
              <a:t>onsultative - iteratively designing and revising assessment tool (bottom-up approach – clients and employment advisers)</a:t>
            </a:r>
            <a:endParaRPr lang="en-GB" sz="28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301208"/>
            <a:ext cx="84249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Methodology: Research cycles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b="1" dirty="0" smtClean="0">
                <a:latin typeface="Arial" pitchFamily="34" charset="0"/>
                <a:cs typeface="Arial" pitchFamily="34" charset="0"/>
              </a:rPr>
              <a:t>First cycle </a:t>
            </a:r>
            <a:r>
              <a:rPr lang="en-GB" sz="2800" dirty="0" smtClean="0">
                <a:latin typeface="Arial" pitchFamily="34" charset="0"/>
                <a:cs typeface="Arial" pitchFamily="34" charset="0"/>
              </a:rPr>
              <a:t>- testing the developing assessment tool in the field - analysis of impact and correlations between experiences</a:t>
            </a:r>
          </a:p>
          <a:p>
            <a:r>
              <a:rPr lang="en-GB" sz="2800" b="1" dirty="0">
                <a:latin typeface="Arial" pitchFamily="34" charset="0"/>
                <a:cs typeface="Arial" pitchFamily="34" charset="0"/>
              </a:rPr>
              <a:t>Second </a:t>
            </a:r>
            <a:r>
              <a:rPr lang="en-GB" sz="2800" b="1" dirty="0" smtClean="0">
                <a:latin typeface="Arial" pitchFamily="34" charset="0"/>
                <a:cs typeface="Arial" pitchFamily="34" charset="0"/>
              </a:rPr>
              <a:t>cycle </a:t>
            </a:r>
            <a:r>
              <a:rPr lang="en-GB" sz="2800" dirty="0">
                <a:latin typeface="Arial" pitchFamily="34" charset="0"/>
                <a:cs typeface="Arial" pitchFamily="34" charset="0"/>
              </a:rPr>
              <a:t>- further refinement of the assessment tool, plus development of specialist interventions</a:t>
            </a:r>
          </a:p>
          <a:p>
            <a:r>
              <a:rPr lang="en-GB" sz="2800" dirty="0">
                <a:latin typeface="Arial" pitchFamily="34" charset="0"/>
                <a:cs typeface="Arial" pitchFamily="34" charset="0"/>
              </a:rPr>
              <a:t>Final iteration - findings from the research disseminated and applied</a:t>
            </a:r>
          </a:p>
          <a:p>
            <a:pPr marL="0" indent="0">
              <a:buNone/>
            </a:pPr>
            <a:r>
              <a:rPr lang="en-GB" sz="2800" b="1" dirty="0">
                <a:latin typeface="Arial" pitchFamily="34" charset="0"/>
                <a:cs typeface="Arial" pitchFamily="34" charset="0"/>
              </a:rPr>
              <a:t>Key principle</a:t>
            </a:r>
            <a:r>
              <a:rPr lang="en-GB" sz="2800" dirty="0">
                <a:latin typeface="Arial" pitchFamily="34" charset="0"/>
                <a:cs typeface="Arial" pitchFamily="34" charset="0"/>
              </a:rPr>
              <a:t>: employment </a:t>
            </a:r>
            <a:r>
              <a:rPr lang="en-GB" sz="2800" dirty="0" smtClean="0">
                <a:latin typeface="Arial" pitchFamily="34" charset="0"/>
                <a:cs typeface="Arial" pitchFamily="34" charset="0"/>
              </a:rPr>
              <a:t>advisers </a:t>
            </a:r>
            <a:r>
              <a:rPr lang="en-GB" sz="2800" dirty="0">
                <a:latin typeface="Arial" pitchFamily="34" charset="0"/>
                <a:cs typeface="Arial" pitchFamily="34" charset="0"/>
              </a:rPr>
              <a:t>and clients shaping the design of the </a:t>
            </a:r>
            <a:r>
              <a:rPr lang="en-GB" sz="2800" dirty="0" smtClean="0">
                <a:latin typeface="Arial" pitchFamily="34" charset="0"/>
                <a:cs typeface="Arial" pitchFamily="34" charset="0"/>
              </a:rPr>
              <a:t>assessment tool and </a:t>
            </a:r>
            <a:r>
              <a:rPr lang="en-GB" sz="2800" dirty="0">
                <a:latin typeface="Arial" pitchFamily="34" charset="0"/>
                <a:cs typeface="Arial" pitchFamily="34" charset="0"/>
              </a:rPr>
              <a:t>specialist </a:t>
            </a:r>
            <a:r>
              <a:rPr lang="en-GB" sz="2800" dirty="0" smtClean="0">
                <a:latin typeface="Arial" pitchFamily="34" charset="0"/>
                <a:cs typeface="Arial" pitchFamily="34" charset="0"/>
              </a:rPr>
              <a:t>interventions</a:t>
            </a:r>
            <a:endParaRPr lang="en-GB" sz="28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solidFill>
            <a:srgbClr val="FFFF00"/>
          </a:solidFill>
        </p:spPr>
        <p:txBody>
          <a:bodyPr/>
          <a:lstStyle/>
          <a:p>
            <a:r>
              <a:rPr lang="en-GB" dirty="0" smtClean="0">
                <a:latin typeface="Arial" charset="0"/>
              </a:rPr>
              <a:t>Designing the assessment tool</a:t>
            </a:r>
          </a:p>
        </p:txBody>
      </p:sp>
      <p:sp>
        <p:nvSpPr>
          <p:cNvPr id="22530" name="Rectangle 3"/>
          <p:cNvSpPr>
            <a:spLocks noGrp="1"/>
          </p:cNvSpPr>
          <p:nvPr>
            <p:ph type="body" idx="1"/>
          </p:nvPr>
        </p:nvSpPr>
        <p:spPr/>
        <p:txBody>
          <a:bodyPr/>
          <a:lstStyle/>
          <a:p>
            <a:r>
              <a:rPr lang="en-GB" sz="2800" dirty="0" smtClean="0">
                <a:latin typeface="Arial" charset="0"/>
              </a:rPr>
              <a:t>Review of 2000 records for indicators of most important factors in determining progress towards employment </a:t>
            </a:r>
          </a:p>
          <a:p>
            <a:r>
              <a:rPr lang="en-GB" sz="2800" dirty="0" smtClean="0">
                <a:latin typeface="Arial" charset="0"/>
              </a:rPr>
              <a:t>Focus groups with employment advisers from each Action region</a:t>
            </a:r>
          </a:p>
          <a:p>
            <a:r>
              <a:rPr lang="en-GB" sz="2800" dirty="0" smtClean="0">
                <a:latin typeface="Arial" charset="0"/>
              </a:rPr>
              <a:t>Client focus group</a:t>
            </a:r>
          </a:p>
          <a:p>
            <a:r>
              <a:rPr lang="en-GB" sz="2800" dirty="0" smtClean="0">
                <a:latin typeface="Arial" charset="0"/>
              </a:rPr>
              <a:t>Analysed existing record keeping and assessment tools being used across Action / RNIB</a:t>
            </a:r>
          </a:p>
          <a:p>
            <a:endParaRPr lang="en-GB" dirty="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395288" y="188913"/>
            <a:ext cx="8229600" cy="1143000"/>
          </a:xfrm>
        </p:spPr>
        <p:txBody>
          <a:bodyPr/>
          <a:lstStyle/>
          <a:p>
            <a:pPr eaLnBrk="1" hangingPunct="1"/>
            <a:r>
              <a:rPr lang="en-GB" dirty="0" smtClean="0">
                <a:latin typeface="Arial" charset="0"/>
              </a:rPr>
              <a:t>Introduction</a:t>
            </a:r>
          </a:p>
        </p:txBody>
      </p:sp>
      <p:sp>
        <p:nvSpPr>
          <p:cNvPr id="15362" name="Content Placeholder 2"/>
          <p:cNvSpPr>
            <a:spLocks noGrp="1"/>
          </p:cNvSpPr>
          <p:nvPr>
            <p:ph idx="4294967295"/>
          </p:nvPr>
        </p:nvSpPr>
        <p:spPr/>
        <p:txBody>
          <a:bodyPr/>
          <a:lstStyle/>
          <a:p>
            <a:pPr eaLnBrk="1" hangingPunct="1"/>
            <a:r>
              <a:rPr lang="en-GB" sz="2800" dirty="0" smtClean="0">
                <a:latin typeface="Arial" charset="0"/>
              </a:rPr>
              <a:t>Background to the project </a:t>
            </a:r>
          </a:p>
          <a:p>
            <a:pPr eaLnBrk="1" hangingPunct="1"/>
            <a:r>
              <a:rPr lang="en-GB" sz="2800" dirty="0">
                <a:latin typeface="Arial" charset="0"/>
              </a:rPr>
              <a:t>M</a:t>
            </a:r>
            <a:r>
              <a:rPr lang="en-GB" sz="2800" dirty="0" smtClean="0">
                <a:latin typeface="Arial" charset="0"/>
              </a:rPr>
              <a:t>ethodology</a:t>
            </a:r>
          </a:p>
          <a:p>
            <a:pPr eaLnBrk="1" hangingPunct="1"/>
            <a:r>
              <a:rPr lang="en-GB" sz="2800" dirty="0" smtClean="0">
                <a:latin typeface="Arial" charset="0"/>
              </a:rPr>
              <a:t>How we delivered the research</a:t>
            </a:r>
          </a:p>
          <a:p>
            <a:pPr eaLnBrk="1" hangingPunct="1"/>
            <a:r>
              <a:rPr lang="en-GB" sz="2800" dirty="0" smtClean="0">
                <a:latin typeface="Arial" charset="0"/>
              </a:rPr>
              <a:t>What we found  </a:t>
            </a:r>
          </a:p>
          <a:p>
            <a:pPr eaLnBrk="1" hangingPunct="1"/>
            <a:r>
              <a:rPr lang="en-GB" sz="2800" dirty="0" smtClean="0">
                <a:latin typeface="Arial" charset="0"/>
              </a:rPr>
              <a:t>What we produced</a:t>
            </a:r>
          </a:p>
          <a:p>
            <a:pPr eaLnBrk="1" hangingPunct="1"/>
            <a:r>
              <a:rPr lang="en-GB" sz="2800" dirty="0" smtClean="0">
                <a:latin typeface="Arial" charset="0"/>
              </a:rPr>
              <a:t>Post-project impact</a:t>
            </a:r>
          </a:p>
          <a:p>
            <a:pPr eaLnBrk="1" hangingPunct="1"/>
            <a:r>
              <a:rPr lang="en-GB" sz="2800" dirty="0" smtClean="0">
                <a:latin typeface="Arial" charset="0"/>
              </a:rPr>
              <a:t>Questions and 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solidFill>
            <a:srgbClr val="FFFF00"/>
          </a:solidFill>
        </p:spPr>
        <p:txBody>
          <a:bodyPr/>
          <a:lstStyle/>
          <a:p>
            <a:r>
              <a:rPr lang="en-GB" dirty="0" smtClean="0">
                <a:latin typeface="Arial" charset="0"/>
              </a:rPr>
              <a:t>Designing the assessment tool</a:t>
            </a:r>
          </a:p>
        </p:txBody>
      </p:sp>
      <p:sp>
        <p:nvSpPr>
          <p:cNvPr id="23554" name="Rectangle 3"/>
          <p:cNvSpPr>
            <a:spLocks noGrp="1"/>
          </p:cNvSpPr>
          <p:nvPr>
            <p:ph type="body" idx="1"/>
          </p:nvPr>
        </p:nvSpPr>
        <p:spPr/>
        <p:txBody>
          <a:bodyPr/>
          <a:lstStyle/>
          <a:p>
            <a:r>
              <a:rPr lang="en-GB" sz="2800" dirty="0" smtClean="0">
                <a:latin typeface="Arial" pitchFamily="34" charset="0"/>
                <a:cs typeface="Arial" pitchFamily="34" charset="0"/>
              </a:rPr>
              <a:t>Reviewed other measurement tools (Outcome Star, Rickter Scale) - concluded a bespoke assessment model was required, tailored specifically for blind and partially sighted job seekers</a:t>
            </a:r>
          </a:p>
          <a:p>
            <a:r>
              <a:rPr lang="en-GB" sz="2800" dirty="0" smtClean="0">
                <a:latin typeface="Arial" pitchFamily="34" charset="0"/>
                <a:cs typeface="Arial" pitchFamily="34" charset="0"/>
              </a:rPr>
              <a:t>Sent drafts for consultation with employment advisers / other stakeholders / client forums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560" y="1575376"/>
            <a:ext cx="8424936" cy="51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 4"/>
          <p:cNvGraphicFramePr>
            <a:graphicFrameLocks noGrp="1"/>
          </p:cNvGraphicFramePr>
          <p:nvPr>
            <p:extLst>
              <p:ext uri="{D42A27DB-BD31-4B8C-83A1-F6EECF244321}">
                <p14:modId xmlns:p14="http://schemas.microsoft.com/office/powerpoint/2010/main" val="1721507098"/>
              </p:ext>
            </p:extLst>
          </p:nvPr>
        </p:nvGraphicFramePr>
        <p:xfrm>
          <a:off x="611560" y="1628800"/>
          <a:ext cx="8229601" cy="2560320"/>
        </p:xfrm>
        <a:graphic>
          <a:graphicData uri="http://schemas.openxmlformats.org/drawingml/2006/table">
            <a:tbl>
              <a:tblPr firstRow="1" firstCol="1" lastRow="1" lastCol="1" bandRow="1" bandCol="1">
                <a:tableStyleId>{2D5ABB26-0587-4C30-8999-92F81FD0307C}</a:tableStyleId>
              </a:tblPr>
              <a:tblGrid>
                <a:gridCol w="2743749"/>
                <a:gridCol w="2743749"/>
                <a:gridCol w="2742103"/>
              </a:tblGrid>
              <a:tr h="853440">
                <a:tc>
                  <a:txBody>
                    <a:bodyPr/>
                    <a:lstStyle/>
                    <a:p>
                      <a:pPr>
                        <a:spcAft>
                          <a:spcPts val="0"/>
                        </a:spcAft>
                      </a:pPr>
                      <a:r>
                        <a:rPr lang="en-GB" sz="1400" b="1" dirty="0">
                          <a:effectLst/>
                        </a:rPr>
                        <a:t>Q26: Ask your client: "Overall, would you say you were a confident computer user?"</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On a scale of 1 to 6, if 6 is "very confident" and 1 is "not at all confident".</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(1-6):</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a:spcAft>
                          <a:spcPts val="0"/>
                        </a:spcAft>
                      </a:pPr>
                      <a:r>
                        <a:rPr lang="en-GB" sz="1400" b="1" dirty="0">
                          <a:effectLst/>
                        </a:rPr>
                        <a:t>Q27: Does your client have access to a computer that they can use on a daily basis? </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a:effectLst/>
                        </a:rPr>
                        <a:t>Answer yes or no.</a:t>
                      </a:r>
                      <a:endParaRPr lang="fr-FR" sz="1400" b="1">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(yes/no):</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a:spcAft>
                          <a:spcPts val="0"/>
                        </a:spcAft>
                      </a:pPr>
                      <a:r>
                        <a:rPr lang="en-GB" sz="1400" b="1" dirty="0">
                          <a:effectLst/>
                        </a:rPr>
                        <a:t>Q28: Does your client use a computer without any additional access technology? </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 or no.</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(yes/no):</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467544" y="221159"/>
            <a:ext cx="8208912" cy="1354217"/>
          </a:xfrm>
          <a:prstGeom prst="rect">
            <a:avLst/>
          </a:prstGeom>
          <a:solidFill>
            <a:srgbClr val="FFFF00"/>
          </a:solidFill>
        </p:spPr>
        <p:txBody>
          <a:bodyPr wrap="square">
            <a:spAutoFit/>
          </a:bodyPr>
          <a:lstStyle/>
          <a:p>
            <a:r>
              <a:rPr lang="en-GB" sz="2800" b="1" dirty="0" smtClean="0"/>
              <a:t>Assessment Tool: Computer </a:t>
            </a:r>
            <a:r>
              <a:rPr lang="en-GB" sz="2800" b="1" dirty="0"/>
              <a:t>skills </a:t>
            </a:r>
            <a:endParaRPr lang="fr-FR" sz="2800" b="1" dirty="0"/>
          </a:p>
          <a:p>
            <a:r>
              <a:rPr lang="en-GB" dirty="0"/>
              <a:t>These questions are about computers and assistive technology. At the end is a chance to reflect upon the implications of this and the previous section upon the action plan.</a:t>
            </a:r>
            <a:endParaRPr lang="fr-FR" dirty="0"/>
          </a:p>
        </p:txBody>
      </p:sp>
      <p:graphicFrame>
        <p:nvGraphicFramePr>
          <p:cNvPr id="8" name="Table 7"/>
          <p:cNvGraphicFramePr>
            <a:graphicFrameLocks noGrp="1"/>
          </p:cNvGraphicFramePr>
          <p:nvPr>
            <p:extLst>
              <p:ext uri="{D42A27DB-BD31-4B8C-83A1-F6EECF244321}">
                <p14:modId xmlns:p14="http://schemas.microsoft.com/office/powerpoint/2010/main" val="2632798037"/>
              </p:ext>
            </p:extLst>
          </p:nvPr>
        </p:nvGraphicFramePr>
        <p:xfrm>
          <a:off x="611560" y="4221088"/>
          <a:ext cx="8229601" cy="2560320"/>
        </p:xfrm>
        <a:graphic>
          <a:graphicData uri="http://schemas.openxmlformats.org/drawingml/2006/table">
            <a:tbl>
              <a:tblPr firstRow="1" firstCol="1" lastRow="1" lastCol="1" bandRow="1" bandCol="1">
                <a:tableStyleId>{2D5ABB26-0587-4C30-8999-92F81FD0307C}</a:tableStyleId>
              </a:tblPr>
              <a:tblGrid>
                <a:gridCol w="2743749"/>
                <a:gridCol w="2743749"/>
                <a:gridCol w="2742103"/>
              </a:tblGrid>
              <a:tr h="1368152">
                <a:tc>
                  <a:txBody>
                    <a:bodyPr/>
                    <a:lstStyle/>
                    <a:p>
                      <a:pPr>
                        <a:spcAft>
                          <a:spcPts val="0"/>
                        </a:spcAft>
                      </a:pPr>
                      <a:r>
                        <a:rPr lang="en-GB" sz="1400" b="1" dirty="0">
                          <a:effectLst/>
                        </a:rPr>
                        <a:t>Q29: Does your client use a computer with some additional changes (for example, using Windows accessibility options to increase font size, size and colour of cursor)?</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a:effectLst/>
                        </a:rPr>
                        <a:t>Answer yes or no.</a:t>
                      </a:r>
                      <a:endParaRPr lang="fr-FR" sz="1400" b="1">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(yes/no):</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800">
                <a:tc>
                  <a:txBody>
                    <a:bodyPr/>
                    <a:lstStyle/>
                    <a:p>
                      <a:pPr>
                        <a:spcAft>
                          <a:spcPts val="0"/>
                        </a:spcAft>
                      </a:pPr>
                      <a:r>
                        <a:rPr lang="en-GB" sz="1400" b="1" dirty="0">
                          <a:effectLst/>
                        </a:rPr>
                        <a:t>Q30: Does your client use a computer with screen magnifier software (for example, Supernova, </a:t>
                      </a:r>
                      <a:r>
                        <a:rPr lang="en-GB" sz="1400" b="1" dirty="0" err="1">
                          <a:effectLst/>
                        </a:rPr>
                        <a:t>ZoomText</a:t>
                      </a:r>
                      <a:r>
                        <a:rPr lang="en-GB" sz="1400" b="1" dirty="0">
                          <a:effectLst/>
                        </a:rPr>
                        <a:t>, Lunar)?</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 or no.</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effectLst/>
                        </a:rPr>
                        <a:t>Answer (yes/no):</a:t>
                      </a:r>
                      <a:endParaRPr lang="fr-FR" sz="1400" b="1" dirty="0">
                        <a:effectLst/>
                      </a:endParaRPr>
                    </a:p>
                    <a:p>
                      <a:pPr>
                        <a:spcAft>
                          <a:spcPts val="0"/>
                        </a:spcAft>
                      </a:pPr>
                      <a:r>
                        <a:rPr lang="en-GB" sz="1400" b="1" dirty="0">
                          <a:effectLst/>
                        </a:rPr>
                        <a:t> </a:t>
                      </a:r>
                      <a:endParaRPr lang="fr-FR" sz="1400" b="1"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644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GB" dirty="0" smtClean="0">
                <a:latin typeface="Arial" charset="0"/>
              </a:rPr>
              <a:t>Trialling the assessment tool </a:t>
            </a:r>
          </a:p>
        </p:txBody>
      </p:sp>
      <p:sp>
        <p:nvSpPr>
          <p:cNvPr id="24578" name="Rectangle 3"/>
          <p:cNvSpPr>
            <a:spLocks noGrp="1"/>
          </p:cNvSpPr>
          <p:nvPr>
            <p:ph type="body" idx="1"/>
          </p:nvPr>
        </p:nvSpPr>
        <p:spPr/>
        <p:txBody>
          <a:bodyPr/>
          <a:lstStyle/>
          <a:p>
            <a:r>
              <a:rPr lang="en-GB" sz="2800" dirty="0" smtClean="0">
                <a:latin typeface="Arial" charset="0"/>
              </a:rPr>
              <a:t>First trial - in all Action regions, Loughborough College, Trainee Grade Scheme and RNIB Scotland, involving over 60 clients and 18 employment advisers in March 2011</a:t>
            </a:r>
          </a:p>
          <a:p>
            <a:endParaRPr lang="en-GB" sz="2800" dirty="0" smtClean="0">
              <a:latin typeface="Arial" charset="0"/>
            </a:endParaRPr>
          </a:p>
          <a:p>
            <a:endParaRPr lang="en-GB"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GB" dirty="0" smtClean="0">
                <a:latin typeface="Arial" charset="0"/>
              </a:rPr>
              <a:t>Trialling the assessment tool</a:t>
            </a:r>
          </a:p>
        </p:txBody>
      </p:sp>
      <p:sp>
        <p:nvSpPr>
          <p:cNvPr id="21506" name="Rectangle 3"/>
          <p:cNvSpPr>
            <a:spLocks noGrp="1"/>
          </p:cNvSpPr>
          <p:nvPr>
            <p:ph type="body" idx="1"/>
          </p:nvPr>
        </p:nvSpPr>
        <p:spPr/>
        <p:txBody>
          <a:bodyPr/>
          <a:lstStyle/>
          <a:p>
            <a:r>
              <a:rPr lang="en-GB" sz="2800" dirty="0" smtClean="0">
                <a:latin typeface="Arial" charset="0"/>
              </a:rPr>
              <a:t>Consultative / participatory: the assessment tool is a reflection on good practice</a:t>
            </a:r>
          </a:p>
          <a:p>
            <a:r>
              <a:rPr lang="en-GB" sz="2800" dirty="0" smtClean="0">
                <a:latin typeface="Arial" charset="0"/>
              </a:rPr>
              <a:t>Worked closely with employment advisers and blind and partially sighted people, drawing upon their expertise to design, test and revise the assessment tool </a:t>
            </a:r>
          </a:p>
          <a:p>
            <a:r>
              <a:rPr lang="en-GB" sz="2800" dirty="0" smtClean="0">
                <a:latin typeface="Arial" charset="0"/>
              </a:rPr>
              <a:t>Testing the toolkit 'in the field' - learn through practice what was / wasn't working</a:t>
            </a:r>
          </a:p>
          <a:p>
            <a:r>
              <a:rPr lang="en-GB" sz="2800" dirty="0" smtClean="0">
                <a:latin typeface="Arial" charset="0"/>
              </a:rPr>
              <a:t>Ensured the practical requirements of the assessment tool were considered carefully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First trial data collection</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First application of assessment tool</a:t>
            </a:r>
          </a:p>
          <a:p>
            <a:r>
              <a:rPr lang="en-GB" sz="2800" dirty="0" smtClean="0">
                <a:latin typeface="Arial" pitchFamily="34" charset="0"/>
                <a:cs typeface="Arial" pitchFamily="34" charset="0"/>
              </a:rPr>
              <a:t>Focus group with employment advisers (4 months after launch)</a:t>
            </a:r>
          </a:p>
          <a:p>
            <a:r>
              <a:rPr lang="en-GB" sz="2800" dirty="0" smtClean="0">
                <a:latin typeface="Arial" pitchFamily="34" charset="0"/>
                <a:cs typeface="Arial" pitchFamily="34" charset="0"/>
              </a:rPr>
              <a:t>Second application of assessment tool</a:t>
            </a:r>
          </a:p>
          <a:p>
            <a:r>
              <a:rPr lang="en-GB" sz="2800" dirty="0" smtClean="0">
                <a:latin typeface="Arial" pitchFamily="34" charset="0"/>
                <a:cs typeface="Arial" pitchFamily="34" charset="0"/>
              </a:rPr>
              <a:t>Client interviews – reflect on services, not a monitoring exercise of employment advisers</a:t>
            </a:r>
          </a:p>
          <a:p>
            <a:r>
              <a:rPr lang="en-GB" sz="2800" dirty="0" smtClean="0">
                <a:latin typeface="Arial" pitchFamily="34" charset="0"/>
                <a:cs typeface="Arial" pitchFamily="34" charset="0"/>
              </a:rPr>
              <a:t>Other data sources – internal database (action impact</a:t>
            </a:r>
          </a:p>
          <a:p>
            <a:r>
              <a:rPr lang="en-GB" sz="2800" dirty="0" smtClean="0">
                <a:latin typeface="Arial" pitchFamily="34" charset="0"/>
                <a:cs typeface="Arial" pitchFamily="34" charset="0"/>
              </a:rPr>
              <a:t>Important – first trial was ‘voluntary’</a:t>
            </a:r>
            <a:endParaRPr lang="en-GB" sz="28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Trialling the assessment tool</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charset="0"/>
              </a:rPr>
              <a:t>Encouraging response amongst advisers and clients - both were positive about the broad approach </a:t>
            </a:r>
          </a:p>
          <a:p>
            <a:endParaRPr lang="en-GB" sz="2800" dirty="0" smtClean="0">
              <a:latin typeface="Arial" charset="0"/>
            </a:endParaRPr>
          </a:p>
          <a:p>
            <a:r>
              <a:rPr lang="en-GB" sz="2800" dirty="0" smtClean="0">
                <a:latin typeface="Arial" charset="0"/>
              </a:rPr>
              <a:t>Between the first and second trial of the assessment tool </a:t>
            </a:r>
          </a:p>
          <a:p>
            <a:r>
              <a:rPr lang="en-GB" sz="2800" dirty="0" smtClean="0">
                <a:latin typeface="Arial" charset="0"/>
              </a:rPr>
              <a:t>Stakeholder group / additional employment adviser focus group / client representation at the steering group</a:t>
            </a:r>
          </a:p>
          <a:p>
            <a:r>
              <a:rPr lang="en-GB" sz="2800" dirty="0" smtClean="0">
                <a:latin typeface="Arial" charset="0"/>
              </a:rPr>
              <a:t>Further revisions before the second trial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Trialling the assessment tool</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charset="0"/>
              </a:rPr>
              <a:t>7 employment advisers, 14 clients - testing new interventions - March 2012 for 10 months</a:t>
            </a:r>
          </a:p>
          <a:p>
            <a:r>
              <a:rPr lang="en-GB" sz="2800" dirty="0" smtClean="0">
                <a:latin typeface="Arial" charset="0"/>
                <a:cs typeface="Arial" pitchFamily="34" charset="0"/>
              </a:rPr>
              <a:t>Key – the assessment tool became the main source of assessment and action planning</a:t>
            </a:r>
          </a:p>
          <a:p>
            <a:r>
              <a:rPr lang="en-GB" sz="2800" dirty="0" smtClean="0">
                <a:latin typeface="Arial" charset="0"/>
                <a:cs typeface="Arial" pitchFamily="34" charset="0"/>
              </a:rPr>
              <a:t>Buy employer adviser – to trial the assessment tool</a:t>
            </a:r>
          </a:p>
          <a:p>
            <a:r>
              <a:rPr lang="en-GB" sz="2800" dirty="0" smtClean="0">
                <a:latin typeface="Arial" charset="0"/>
                <a:cs typeface="Arial" pitchFamily="34" charset="0"/>
              </a:rPr>
              <a:t>Also, this was the part of the research during which we trialled new interventions with clients</a:t>
            </a:r>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Second trial data collection</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Employment adviser diaries</a:t>
            </a:r>
          </a:p>
          <a:p>
            <a:r>
              <a:rPr lang="en-GB" sz="2800" dirty="0" smtClean="0">
                <a:latin typeface="Arial" pitchFamily="34" charset="0"/>
                <a:cs typeface="Arial" pitchFamily="34" charset="0"/>
              </a:rPr>
              <a:t>Client dairies</a:t>
            </a:r>
          </a:p>
          <a:p>
            <a:r>
              <a:rPr lang="en-GB" sz="2800" dirty="0" smtClean="0">
                <a:latin typeface="Arial" pitchFamily="34" charset="0"/>
                <a:cs typeface="Arial" pitchFamily="34" charset="0"/>
              </a:rPr>
              <a:t>Catch-up interviews via phone</a:t>
            </a:r>
          </a:p>
          <a:p>
            <a:r>
              <a:rPr lang="en-GB" sz="2800" dirty="0" smtClean="0">
                <a:latin typeface="Arial" pitchFamily="34" charset="0"/>
                <a:cs typeface="Arial" pitchFamily="34" charset="0"/>
              </a:rPr>
              <a:t>Three one-day workshops with employment advisers</a:t>
            </a:r>
          </a:p>
          <a:p>
            <a:r>
              <a:rPr lang="en-GB" sz="2800" dirty="0" smtClean="0">
                <a:latin typeface="Arial" pitchFamily="34" charset="0"/>
                <a:cs typeface="Arial" pitchFamily="34" charset="0"/>
              </a:rPr>
              <a:t>Bi-monthly meetings between employment advisers and senior management, as well as project sponsor</a:t>
            </a:r>
          </a:p>
          <a:p>
            <a:r>
              <a:rPr lang="en-GB" sz="2800" dirty="0" smtClean="0">
                <a:latin typeface="Arial" pitchFamily="34" charset="0"/>
                <a:cs typeface="Arial" pitchFamily="34" charset="0"/>
              </a:rPr>
              <a:t>Final telephone interviews with clients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Second trial data collection</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The assessment tool</a:t>
            </a:r>
          </a:p>
          <a:p>
            <a:r>
              <a:rPr lang="en-GB" sz="2800" dirty="0" smtClean="0">
                <a:latin typeface="Arial" pitchFamily="34" charset="0"/>
                <a:cs typeface="Arial" pitchFamily="34" charset="0"/>
              </a:rPr>
              <a:t>- at the beginning and at the end of the trial (mirroring what would happen in practice)</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Employment coordinator logs</a:t>
            </a:r>
            <a:endParaRPr lang="en-GB" sz="28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Measuring progress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Client is now employed</a:t>
            </a:r>
          </a:p>
          <a:p>
            <a:r>
              <a:rPr lang="en-GB" sz="2800" dirty="0" smtClean="0">
                <a:latin typeface="Arial" pitchFamily="34" charset="0"/>
                <a:cs typeface="Arial" pitchFamily="34" charset="0"/>
              </a:rPr>
              <a:t>Client is now engaged in meaningful employment-focussed activity (unsupported voluntary placements, job applications and interviews)</a:t>
            </a:r>
          </a:p>
          <a:p>
            <a:r>
              <a:rPr lang="en-GB" sz="2800" dirty="0" smtClean="0">
                <a:latin typeface="Arial" pitchFamily="34" charset="0"/>
                <a:cs typeface="Arial" pitchFamily="34" charset="0"/>
              </a:rPr>
              <a:t>Client is now engaged in an educational programme which leads to a qualification</a:t>
            </a:r>
          </a:p>
          <a:p>
            <a:r>
              <a:rPr lang="en-GB" sz="2800" dirty="0" smtClean="0">
                <a:latin typeface="Arial" pitchFamily="34" charset="0"/>
                <a:cs typeface="Arial" pitchFamily="34" charset="0"/>
              </a:rPr>
              <a:t>Client / employment adviser judge skills have improved following engagement in informal skills-based training (eg pre-employment programme)</a:t>
            </a:r>
            <a:endParaRPr lang="en-GB" sz="28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395288" y="188913"/>
            <a:ext cx="8229600" cy="1143000"/>
          </a:xfrm>
        </p:spPr>
        <p:txBody>
          <a:bodyPr/>
          <a:lstStyle/>
          <a:p>
            <a:pPr eaLnBrk="1" hangingPunct="1"/>
            <a:r>
              <a:rPr lang="en-GB" dirty="0" smtClean="0">
                <a:latin typeface="Arial" charset="0"/>
              </a:rPr>
              <a:t>Introduction</a:t>
            </a:r>
          </a:p>
        </p:txBody>
      </p:sp>
      <p:sp>
        <p:nvSpPr>
          <p:cNvPr id="16386" name="Content Placeholder 2"/>
          <p:cNvSpPr>
            <a:spLocks noGrp="1"/>
          </p:cNvSpPr>
          <p:nvPr>
            <p:ph idx="4294967295"/>
          </p:nvPr>
        </p:nvSpPr>
        <p:spPr/>
        <p:txBody>
          <a:bodyPr/>
          <a:lstStyle/>
          <a:p>
            <a:r>
              <a:rPr lang="en-GB" sz="2800" dirty="0" smtClean="0">
                <a:latin typeface="Arial" charset="0"/>
              </a:rPr>
              <a:t>Between 2010 and 2013, RNIB, Action for Blind People (Action) &amp; University of Birmingham carried out 3 year, action research project to help improve the employment prospects of blind and partially sighted people</a:t>
            </a:r>
          </a:p>
          <a:p>
            <a:endParaRPr lang="en-GB" sz="2800" dirty="0" smtClean="0">
              <a:latin typeface="Arial" charset="0"/>
            </a:endParaRPr>
          </a:p>
          <a:p>
            <a:r>
              <a:rPr lang="en-GB" sz="2800" dirty="0" smtClean="0">
                <a:latin typeface="Arial" charset="0"/>
              </a:rPr>
              <a:t>Working alongside a group of internal and external employment specialists and approximately 100 blind and partially sighted people, we designed and tested: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pitchFamily="34" charset="0"/>
                <a:cs typeface="Arial" pitchFamily="34" charset="0"/>
              </a:rPr>
              <a:t>Measuring progress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Client / employment adviser judge skills have improved following engagement in informal supported work activities</a:t>
            </a:r>
          </a:p>
          <a:p>
            <a:r>
              <a:rPr lang="en-GB" sz="2800" dirty="0" smtClean="0">
                <a:latin typeface="Arial" pitchFamily="34" charset="0"/>
                <a:cs typeface="Arial" pitchFamily="34" charset="0"/>
              </a:rPr>
              <a:t>Client / employment adviser judge life has improved following intervention in relation to foundation areas: security, safety and general welfare</a:t>
            </a:r>
          </a:p>
          <a:p>
            <a:r>
              <a:rPr lang="en-GB" sz="2800" dirty="0" smtClean="0">
                <a:latin typeface="Arial" pitchFamily="34" charset="0"/>
                <a:cs typeface="Arial" pitchFamily="34" charset="0"/>
              </a:rPr>
              <a:t>Client has shown little or no progress in relation to any of the above evidence</a:t>
            </a:r>
            <a:endParaRPr lang="en-GB" sz="28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GB" dirty="0" smtClean="0">
                <a:latin typeface="Arial" charset="0"/>
              </a:rPr>
              <a:t>What we found</a:t>
            </a:r>
          </a:p>
        </p:txBody>
      </p:sp>
      <p:sp>
        <p:nvSpPr>
          <p:cNvPr id="20482" name="Rectangle 3"/>
          <p:cNvSpPr>
            <a:spLocks noGrp="1"/>
          </p:cNvSpPr>
          <p:nvPr>
            <p:ph type="body" idx="1"/>
          </p:nvPr>
        </p:nvSpPr>
        <p:spPr/>
        <p:txBody>
          <a:bodyPr/>
          <a:lstStyle/>
          <a:p>
            <a:r>
              <a:rPr lang="en-GB" sz="2800" dirty="0" smtClean="0">
                <a:latin typeface="Arial" charset="0"/>
              </a:rPr>
              <a:t>We identified key factors that determine a blind or partially sighted person’s distance from the labour market, and whether they are ready for work.</a:t>
            </a:r>
          </a:p>
          <a:p>
            <a:r>
              <a:rPr lang="en-GB" sz="2800" dirty="0" smtClean="0">
                <a:latin typeface="Arial" charset="0"/>
              </a:rPr>
              <a:t>Examples of those factors include:</a:t>
            </a:r>
          </a:p>
          <a:p>
            <a:r>
              <a:rPr lang="en-GB" sz="2800" dirty="0" smtClean="0">
                <a:latin typeface="Arial" charset="0"/>
              </a:rPr>
              <a:t>being able to self-advocate to employers, explaining what workplace adjustments will be required to carry out particular roles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GB" smtClean="0">
                <a:latin typeface="Arial" charset="0"/>
              </a:rPr>
              <a:t>What we found</a:t>
            </a:r>
          </a:p>
        </p:txBody>
      </p:sp>
      <p:sp>
        <p:nvSpPr>
          <p:cNvPr id="21506" name="Rectangle 3"/>
          <p:cNvSpPr>
            <a:spLocks noGrp="1"/>
          </p:cNvSpPr>
          <p:nvPr>
            <p:ph type="body" idx="1"/>
          </p:nvPr>
        </p:nvSpPr>
        <p:spPr/>
        <p:txBody>
          <a:bodyPr/>
          <a:lstStyle/>
          <a:p>
            <a:r>
              <a:rPr lang="en-GB" sz="2800" dirty="0" smtClean="0">
                <a:latin typeface="Arial" charset="0"/>
              </a:rPr>
              <a:t>confidence and competence using computers adapted with appropriate assistive technology software</a:t>
            </a:r>
          </a:p>
          <a:p>
            <a:r>
              <a:rPr lang="en-GB" sz="2800" dirty="0" smtClean="0">
                <a:latin typeface="Arial" charset="0"/>
              </a:rPr>
              <a:t>confidence and ability to travel independently using public transport</a:t>
            </a:r>
          </a:p>
          <a:p>
            <a:r>
              <a:rPr lang="en-GB" sz="2800" dirty="0" smtClean="0">
                <a:latin typeface="Arial" charset="0"/>
              </a:rPr>
              <a:t>access to information via a preferred format of braille, large print, audio or electronic information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GB" smtClean="0">
                <a:latin typeface="Arial" charset="0"/>
              </a:rPr>
              <a:t>What we found</a:t>
            </a:r>
          </a:p>
        </p:txBody>
      </p:sp>
      <p:sp>
        <p:nvSpPr>
          <p:cNvPr id="22530" name="Rectangle 3"/>
          <p:cNvSpPr>
            <a:spLocks noGrp="1"/>
          </p:cNvSpPr>
          <p:nvPr>
            <p:ph type="body" idx="1"/>
          </p:nvPr>
        </p:nvSpPr>
        <p:spPr/>
        <p:txBody>
          <a:bodyPr/>
          <a:lstStyle/>
          <a:p>
            <a:r>
              <a:rPr lang="en-GB" sz="2800" dirty="0" smtClean="0">
                <a:latin typeface="Arial" charset="0"/>
              </a:rPr>
              <a:t>We have shown that blind and partially sighted people furthest from the labour market require intensive support and specialist interventions in key areas.</a:t>
            </a:r>
          </a:p>
          <a:p>
            <a:r>
              <a:rPr lang="en-GB" sz="2800" dirty="0" smtClean="0">
                <a:latin typeface="Arial" charset="0"/>
              </a:rPr>
              <a:t>These include: </a:t>
            </a:r>
          </a:p>
          <a:p>
            <a:r>
              <a:rPr lang="en-GB" sz="2800" dirty="0" smtClean="0">
                <a:latin typeface="Arial" charset="0"/>
              </a:rPr>
              <a:t>developing assistive technology skills</a:t>
            </a:r>
          </a:p>
          <a:p>
            <a:r>
              <a:rPr lang="en-GB" sz="2800" dirty="0" smtClean="0">
                <a:latin typeface="Arial" charset="0"/>
              </a:rPr>
              <a:t>developing mobility skills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GB" smtClean="0">
                <a:latin typeface="Arial" charset="0"/>
              </a:rPr>
              <a:t>What we found</a:t>
            </a:r>
          </a:p>
        </p:txBody>
      </p:sp>
      <p:sp>
        <p:nvSpPr>
          <p:cNvPr id="23554" name="Rectangle 3"/>
          <p:cNvSpPr>
            <a:spLocks noGrp="1"/>
          </p:cNvSpPr>
          <p:nvPr>
            <p:ph type="body" idx="1"/>
          </p:nvPr>
        </p:nvSpPr>
        <p:spPr/>
        <p:txBody>
          <a:bodyPr/>
          <a:lstStyle/>
          <a:p>
            <a:r>
              <a:rPr lang="en-GB" sz="2800" dirty="0" smtClean="0">
                <a:latin typeface="Arial" charset="0"/>
              </a:rPr>
              <a:t>Developing skills to communicate needs and associated adjustments to employers</a:t>
            </a:r>
          </a:p>
          <a:p>
            <a:r>
              <a:rPr lang="en-GB" sz="2800" dirty="0" smtClean="0">
                <a:latin typeface="Arial" charset="0"/>
              </a:rPr>
              <a:t>making the most of residual vision</a:t>
            </a:r>
          </a:p>
          <a:p>
            <a:r>
              <a:rPr lang="en-GB" sz="2800" dirty="0" smtClean="0">
                <a:latin typeface="Arial" charset="0"/>
              </a:rPr>
              <a:t>a pre-employment programme, designed to meet the complex needs of blind and partially sighted people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latin typeface="Arial" charset="0"/>
              </a:rPr>
              <a:t>What we produced</a:t>
            </a:r>
          </a:p>
        </p:txBody>
      </p:sp>
      <p:sp>
        <p:nvSpPr>
          <p:cNvPr id="24578" name="Content Placeholder 2"/>
          <p:cNvSpPr>
            <a:spLocks noGrp="1"/>
          </p:cNvSpPr>
          <p:nvPr>
            <p:ph idx="1"/>
          </p:nvPr>
        </p:nvSpPr>
        <p:spPr/>
        <p:txBody>
          <a:bodyPr/>
          <a:lstStyle/>
          <a:p>
            <a:r>
              <a:rPr lang="en-GB" sz="2800" dirty="0" smtClean="0">
                <a:latin typeface="Arial" charset="0"/>
              </a:rPr>
              <a:t>We have developed a comprehensive </a:t>
            </a:r>
            <a:r>
              <a:rPr lang="en-GB" sz="2800" b="1" dirty="0" smtClean="0">
                <a:latin typeface="Arial" charset="0"/>
              </a:rPr>
              <a:t>employment assessment toolkit </a:t>
            </a:r>
            <a:r>
              <a:rPr lang="en-GB" sz="2800" dirty="0" smtClean="0">
                <a:latin typeface="Arial" charset="0"/>
              </a:rPr>
              <a:t>that takes account of the specific needs of blind and partially sighted job seekers.</a:t>
            </a:r>
          </a:p>
          <a:p>
            <a:endParaRPr lang="en-GB" sz="2800" dirty="0" smtClean="0">
              <a:latin typeface="Arial" charset="0"/>
            </a:endParaRPr>
          </a:p>
          <a:p>
            <a:r>
              <a:rPr lang="en-GB" sz="2800" dirty="0" smtClean="0">
                <a:latin typeface="Arial" charset="0"/>
              </a:rPr>
              <a:t>The toolkit enables employment advisers, who work with blind and partially sighted people to gain a clear understanding of their clients’ aspirations in relation to employment, and what types of support and development are required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GB" dirty="0" smtClean="0">
                <a:latin typeface="Arial" charset="0"/>
              </a:rPr>
              <a:t>What we produced</a:t>
            </a:r>
          </a:p>
        </p:txBody>
      </p:sp>
      <p:sp>
        <p:nvSpPr>
          <p:cNvPr id="19458" name="Rectangle 3"/>
          <p:cNvSpPr>
            <a:spLocks noGrp="1"/>
          </p:cNvSpPr>
          <p:nvPr>
            <p:ph type="body" idx="1"/>
          </p:nvPr>
        </p:nvSpPr>
        <p:spPr/>
        <p:txBody>
          <a:bodyPr/>
          <a:lstStyle/>
          <a:p>
            <a:r>
              <a:rPr lang="en-GB" sz="2800" dirty="0" smtClean="0">
                <a:latin typeface="Arial" pitchFamily="34" charset="0"/>
                <a:cs typeface="Arial" pitchFamily="34" charset="0"/>
              </a:rPr>
              <a:t>Two related approaches:</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1. Questions designed to generate assessment information which help the employment adviser  / client design an action plan (based on what both have said are important)</a:t>
            </a:r>
          </a:p>
          <a:p>
            <a:r>
              <a:rPr lang="en-GB" sz="2800" dirty="0" smtClean="0">
                <a:latin typeface="Arial" pitchFamily="34" charset="0"/>
                <a:cs typeface="Arial" pitchFamily="34" charset="0"/>
              </a:rPr>
              <a:t>Includes information that provides a context, such as level of vision and general health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latin typeface="Arial" charset="0"/>
              </a:rPr>
              <a:t>What we produced</a:t>
            </a:r>
          </a:p>
        </p:txBody>
      </p:sp>
      <p:sp>
        <p:nvSpPr>
          <p:cNvPr id="25602" name="Content Placeholder 2"/>
          <p:cNvSpPr>
            <a:spLocks noGrp="1"/>
          </p:cNvSpPr>
          <p:nvPr>
            <p:ph idx="1"/>
          </p:nvPr>
        </p:nvSpPr>
        <p:spPr/>
        <p:txBody>
          <a:bodyPr/>
          <a:lstStyle/>
          <a:p>
            <a:r>
              <a:rPr lang="en-GB" sz="2800" dirty="0" smtClean="0">
                <a:latin typeface="Arial" charset="0"/>
              </a:rPr>
              <a:t>2. Some questions have a useful screening function</a:t>
            </a:r>
          </a:p>
          <a:p>
            <a:r>
              <a:rPr lang="en-GB" sz="2800" dirty="0" smtClean="0">
                <a:latin typeface="Arial" charset="0"/>
              </a:rPr>
              <a:t>Answers to some of the questions can be combined to enable the client to be assigned one of 5 levels</a:t>
            </a:r>
          </a:p>
          <a:p>
            <a:r>
              <a:rPr lang="en-GB" sz="2800" dirty="0" smtClean="0">
                <a:latin typeface="Arial" charset="0"/>
              </a:rPr>
              <a:t>The assigned level can help communicate to clients the steps they need to take to progress towards paid employment</a:t>
            </a:r>
          </a:p>
          <a:p>
            <a:r>
              <a:rPr lang="en-GB" sz="2800" dirty="0" smtClean="0">
                <a:latin typeface="Arial" charset="0"/>
              </a:rPr>
              <a:t>Communicate progress over time</a:t>
            </a:r>
          </a:p>
          <a:p>
            <a:endParaRPr lang="en-GB" sz="2800" dirty="0"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en-GB" dirty="0" smtClean="0">
                <a:latin typeface="Arial" charset="0"/>
              </a:rPr>
              <a:t>What we produced</a:t>
            </a:r>
          </a:p>
        </p:txBody>
      </p:sp>
      <p:sp>
        <p:nvSpPr>
          <p:cNvPr id="33794" name="Rectangle 3"/>
          <p:cNvSpPr>
            <a:spLocks noGrp="1"/>
          </p:cNvSpPr>
          <p:nvPr>
            <p:ph type="body" idx="1"/>
          </p:nvPr>
        </p:nvSpPr>
        <p:spPr/>
        <p:txBody>
          <a:bodyPr/>
          <a:lstStyle/>
          <a:p>
            <a:r>
              <a:rPr lang="en-GB" sz="2800" dirty="0" smtClean="0">
                <a:latin typeface="Arial" charset="0"/>
              </a:rPr>
              <a:t>Made up of seven main areas: </a:t>
            </a:r>
          </a:p>
          <a:p>
            <a:r>
              <a:rPr lang="en-GB" sz="2800" dirty="0" smtClean="0">
                <a:latin typeface="Arial" charset="0"/>
              </a:rPr>
              <a:t>Employment activity</a:t>
            </a:r>
          </a:p>
          <a:p>
            <a:r>
              <a:rPr lang="en-GB" sz="2800" dirty="0" smtClean="0">
                <a:latin typeface="Arial" charset="0"/>
              </a:rPr>
              <a:t>Current job search activity</a:t>
            </a:r>
          </a:p>
          <a:p>
            <a:r>
              <a:rPr lang="en-GB" sz="2800" dirty="0" smtClean="0">
                <a:latin typeface="Arial" charset="0"/>
              </a:rPr>
              <a:t>Access to information</a:t>
            </a:r>
          </a:p>
          <a:p>
            <a:r>
              <a:rPr lang="en-GB" sz="2800" dirty="0" smtClean="0">
                <a:latin typeface="Arial" charset="0"/>
              </a:rPr>
              <a:t>Computer skills</a:t>
            </a:r>
          </a:p>
          <a:p>
            <a:r>
              <a:rPr lang="en-GB" sz="2800" dirty="0" smtClean="0">
                <a:latin typeface="Arial" charset="0"/>
              </a:rPr>
              <a:t>Independent travel</a:t>
            </a:r>
          </a:p>
          <a:p>
            <a:r>
              <a:rPr lang="en-GB" sz="2800" dirty="0" smtClean="0">
                <a:latin typeface="Arial" charset="0"/>
              </a:rPr>
              <a:t>Vision</a:t>
            </a:r>
          </a:p>
          <a:p>
            <a:r>
              <a:rPr lang="en-GB" sz="2800" dirty="0" smtClean="0">
                <a:latin typeface="Arial" charset="0"/>
              </a:rPr>
              <a:t>Health related issues</a:t>
            </a:r>
          </a:p>
          <a:p>
            <a:r>
              <a:rPr lang="en-GB" sz="2800" dirty="0" smtClean="0">
                <a:latin typeface="Arial" charset="0"/>
              </a:rPr>
              <a:t>Target Job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dirty="0" smtClean="0">
                <a:latin typeface="Arial" charset="0"/>
              </a:rPr>
              <a:t>What we produced</a:t>
            </a:r>
          </a:p>
        </p:txBody>
      </p:sp>
      <p:sp>
        <p:nvSpPr>
          <p:cNvPr id="26626" name="Content Placeholder 2"/>
          <p:cNvSpPr>
            <a:spLocks noGrp="1"/>
          </p:cNvSpPr>
          <p:nvPr>
            <p:ph idx="1"/>
          </p:nvPr>
        </p:nvSpPr>
        <p:spPr/>
        <p:txBody>
          <a:bodyPr/>
          <a:lstStyle/>
          <a:p>
            <a:pPr eaLnBrk="1" hangingPunct="1"/>
            <a:r>
              <a:rPr lang="en-GB" sz="2800" dirty="0" smtClean="0">
                <a:latin typeface="Arial" charset="0"/>
              </a:rPr>
              <a:t>Level 1 – Work ready</a:t>
            </a:r>
          </a:p>
          <a:p>
            <a:pPr eaLnBrk="1" hangingPunct="1"/>
            <a:r>
              <a:rPr lang="en-GB" sz="2800" dirty="0" smtClean="0">
                <a:latin typeface="Arial" charset="0"/>
              </a:rPr>
              <a:t>Level 2a – Nearly work ready (closer)</a:t>
            </a:r>
          </a:p>
          <a:p>
            <a:pPr eaLnBrk="1" hangingPunct="1"/>
            <a:r>
              <a:rPr lang="en-GB" sz="2800" dirty="0" smtClean="0">
                <a:latin typeface="Arial" charset="0"/>
              </a:rPr>
              <a:t>Level 2b – Nearly work ready (further)</a:t>
            </a:r>
          </a:p>
          <a:p>
            <a:pPr eaLnBrk="1" hangingPunct="1"/>
            <a:r>
              <a:rPr lang="en-GB" sz="2800" dirty="0" smtClean="0">
                <a:latin typeface="Arial" charset="0"/>
              </a:rPr>
              <a:t>Level 3 – Longer term support needed</a:t>
            </a:r>
          </a:p>
          <a:p>
            <a:pPr eaLnBrk="1" hangingPunct="1"/>
            <a:r>
              <a:rPr lang="en-GB" sz="2800" dirty="0" smtClean="0">
                <a:latin typeface="Arial" charset="0"/>
              </a:rPr>
              <a:t>Level 4 – Foundation work required before employment services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395288" y="188913"/>
            <a:ext cx="8229600" cy="1143000"/>
          </a:xfrm>
        </p:spPr>
        <p:txBody>
          <a:bodyPr/>
          <a:lstStyle/>
          <a:p>
            <a:pPr eaLnBrk="1" hangingPunct="1"/>
            <a:r>
              <a:rPr lang="en-GB" dirty="0" smtClean="0">
                <a:latin typeface="Arial" charset="0"/>
              </a:rPr>
              <a:t>Introduction</a:t>
            </a:r>
          </a:p>
        </p:txBody>
      </p:sp>
      <p:sp>
        <p:nvSpPr>
          <p:cNvPr id="17410" name="Content Placeholder 2"/>
          <p:cNvSpPr>
            <a:spLocks noGrp="1"/>
          </p:cNvSpPr>
          <p:nvPr>
            <p:ph idx="4294967295"/>
          </p:nvPr>
        </p:nvSpPr>
        <p:spPr/>
        <p:txBody>
          <a:bodyPr/>
          <a:lstStyle/>
          <a:p>
            <a:pPr marL="514350" indent="-514350">
              <a:buFont typeface="+mj-lt"/>
              <a:buAutoNum type="arabicPeriod"/>
            </a:pPr>
            <a:r>
              <a:rPr lang="en-GB" sz="2800" dirty="0" smtClean="0">
                <a:latin typeface="Arial" charset="0"/>
              </a:rPr>
              <a:t> A standard assessment model to increase our understanding of the skills, aspirations and barriers to employment of blind and partially sighted people</a:t>
            </a:r>
          </a:p>
          <a:p>
            <a:pPr marL="514350" indent="-514350">
              <a:buFont typeface="+mj-lt"/>
              <a:buAutoNum type="arabicPeriod"/>
            </a:pPr>
            <a:r>
              <a:rPr lang="en-GB" sz="2800" dirty="0">
                <a:latin typeface="Arial" charset="0"/>
              </a:rPr>
              <a:t>I</a:t>
            </a:r>
            <a:r>
              <a:rPr lang="en-GB" sz="2800" dirty="0" smtClean="0">
                <a:latin typeface="Arial" charset="0"/>
              </a:rPr>
              <a:t>nnovative support strategies for those furthest from the labour market, helping inform how we deliver services for blind and partially sighted people seeking work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lang="en-GB" smtClean="0">
                <a:latin typeface="Arial" charset="0"/>
              </a:rPr>
              <a:t>What we produced</a:t>
            </a:r>
          </a:p>
        </p:txBody>
      </p:sp>
      <p:sp>
        <p:nvSpPr>
          <p:cNvPr id="27650" name="Rectangle 3"/>
          <p:cNvSpPr>
            <a:spLocks noGrp="1"/>
          </p:cNvSpPr>
          <p:nvPr>
            <p:ph type="body" idx="4294967295"/>
          </p:nvPr>
        </p:nvSpPr>
        <p:spPr/>
        <p:txBody>
          <a:bodyPr/>
          <a:lstStyle/>
          <a:p>
            <a:r>
              <a:rPr lang="en-GB" sz="2800" dirty="0" smtClean="0">
                <a:latin typeface="Arial" charset="0"/>
              </a:rPr>
              <a:t>establish a baseline, which can be compared with a reassessment following intervention</a:t>
            </a:r>
            <a:endParaRPr lang="en-GB" sz="2800" dirty="0" smtClean="0"/>
          </a:p>
          <a:p>
            <a:r>
              <a:rPr lang="en-GB" sz="2800" dirty="0" smtClean="0">
                <a:latin typeface="Arial" charset="0"/>
              </a:rPr>
              <a:t>identify and design effective interventions  - ie a diagnostic tool</a:t>
            </a:r>
          </a:p>
          <a:p>
            <a:r>
              <a:rPr lang="en-GB" sz="2800" dirty="0" smtClean="0">
                <a:latin typeface="Arial" charset="0"/>
              </a:rPr>
              <a:t>record evidence of measurable success towards paid employment</a:t>
            </a:r>
          </a:p>
          <a:p>
            <a:r>
              <a:rPr lang="en-GB" sz="2800" dirty="0" smtClean="0">
                <a:latin typeface="Arial" charset="0"/>
              </a:rPr>
              <a:t>acknowledge and celebrate other meaningful outcomes such as greater independence, or contribution and participation through voluntary work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Does it work?</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Clients:</a:t>
            </a:r>
          </a:p>
          <a:p>
            <a:r>
              <a:rPr lang="en-GB" sz="2800" dirty="0" smtClean="0">
                <a:latin typeface="Arial" pitchFamily="34" charset="0"/>
                <a:cs typeface="Arial" pitchFamily="34" charset="0"/>
              </a:rPr>
              <a:t>"It helped me to focus on existing skills and how I can transfer these skills to a new career"</a:t>
            </a:r>
          </a:p>
          <a:p>
            <a:r>
              <a:rPr lang="en-GB" sz="2800" dirty="0" smtClean="0">
                <a:latin typeface="Arial" pitchFamily="34" charset="0"/>
                <a:cs typeface="Arial" pitchFamily="34" charset="0"/>
              </a:rPr>
              <a:t>"Challenging, but I liked that…no point in asking unspecific questions but [you] need to ask questions that get to the real difficulties I'm experiencing"</a:t>
            </a:r>
          </a:p>
          <a:p>
            <a:r>
              <a:rPr lang="en-GB" sz="2800" dirty="0" smtClean="0">
                <a:latin typeface="Arial" pitchFamily="34" charset="0"/>
                <a:cs typeface="Arial" pitchFamily="34" charset="0"/>
              </a:rPr>
              <a:t>"The disability employment adviser only has limited information about me so there is a need to have something more structured"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Does it work?</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Employment professionals:</a:t>
            </a:r>
          </a:p>
          <a:p>
            <a:r>
              <a:rPr lang="en-GB" sz="2800" dirty="0" smtClean="0">
                <a:latin typeface="Arial" pitchFamily="34" charset="0"/>
                <a:cs typeface="Arial" pitchFamily="34" charset="0"/>
              </a:rPr>
              <a:t>"It does highlight the importance of this approach to supporting people with sight loss. It takes them so much further towards the job market than any of the work readiness contracts"</a:t>
            </a:r>
          </a:p>
          <a:p>
            <a:r>
              <a:rPr lang="en-GB" sz="2800" dirty="0" smtClean="0">
                <a:latin typeface="Arial" pitchFamily="34" charset="0"/>
                <a:cs typeface="Arial" pitchFamily="34" charset="0"/>
              </a:rPr>
              <a:t>"The last few months have definitely given us an opportunity to try many different approaches with more intensive support than we are usually able to offer"</a:t>
            </a:r>
            <a:endParaRPr lang="en-GB" sz="28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GB" dirty="0" smtClean="0">
                <a:latin typeface="Arial" charset="0"/>
              </a:rPr>
              <a:t>Post-project impact</a:t>
            </a:r>
          </a:p>
        </p:txBody>
      </p:sp>
      <p:sp>
        <p:nvSpPr>
          <p:cNvPr id="35842" name="Rectangle 3"/>
          <p:cNvSpPr>
            <a:spLocks noGrp="1"/>
          </p:cNvSpPr>
          <p:nvPr>
            <p:ph type="body" idx="1"/>
          </p:nvPr>
        </p:nvSpPr>
        <p:spPr/>
        <p:txBody>
          <a:bodyPr/>
          <a:lstStyle/>
          <a:p>
            <a:r>
              <a:rPr lang="en-GB" sz="2800" dirty="0" smtClean="0">
                <a:latin typeface="Arial" charset="0"/>
              </a:rPr>
              <a:t>The new employment assessment toolkit is helping the RNIB group of charities to re-model the way it delivers pre-employment support with blind and partially sighted people</a:t>
            </a:r>
          </a:p>
          <a:p>
            <a:endParaRPr lang="en-GB" sz="2800" dirty="0" smtClean="0">
              <a:latin typeface="Arial" charset="0"/>
            </a:endParaRPr>
          </a:p>
          <a:p>
            <a:r>
              <a:rPr lang="en-GB" sz="2800" dirty="0" smtClean="0">
                <a:latin typeface="Arial" charset="0"/>
              </a:rPr>
              <a:t>Analyse the different types of clients we support, and the effectiveness of our interventions</a:t>
            </a:r>
          </a:p>
          <a:p>
            <a:r>
              <a:rPr lang="en-GB" sz="2800" dirty="0" smtClean="0">
                <a:latin typeface="Arial" pitchFamily="34" charset="0"/>
                <a:cs typeface="Arial" pitchFamily="34" charset="0"/>
              </a:rPr>
              <a:t>“This is an evidence based customer segmentation of our working age customers”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Post-project impact</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charset="0"/>
              </a:rPr>
              <a:t>It can be used by any provider working in the welfare to work industry that supports blind and partially sighted people</a:t>
            </a:r>
          </a:p>
          <a:p>
            <a:r>
              <a:rPr lang="en-GB" sz="2800" dirty="0" smtClean="0">
                <a:latin typeface="Arial" charset="0"/>
              </a:rPr>
              <a:t>One way to bring our specialist knowledge to a wider audience, has been to share the toolkit and what we have learnt about supporting those hardest to help with other providers</a:t>
            </a:r>
          </a:p>
          <a:p>
            <a:r>
              <a:rPr lang="en-GB" sz="2800" dirty="0" smtClean="0">
                <a:latin typeface="Arial" charset="0"/>
              </a:rPr>
              <a:t>To help embed this knowledge in good practice across the sector</a:t>
            </a:r>
          </a:p>
          <a:p>
            <a:endParaRPr lang="en-GB" sz="28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Post-project impact</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Sharing the toolkit with Welfare to Work providers - Shaw Trust, Ingeus</a:t>
            </a:r>
          </a:p>
          <a:p>
            <a:r>
              <a:rPr lang="en-GB" sz="2800" dirty="0" smtClean="0">
                <a:latin typeface="Arial" pitchFamily="34" charset="0"/>
                <a:cs typeface="Arial" pitchFamily="34" charset="0"/>
              </a:rPr>
              <a:t>Centre for Economic and Social Inclusion  - 'Fit for Purpose' and 'On the Right Track'</a:t>
            </a:r>
          </a:p>
          <a:p>
            <a:r>
              <a:rPr lang="en-GB" sz="2800" dirty="0" smtClean="0">
                <a:latin typeface="Arial" pitchFamily="34" charset="0"/>
                <a:cs typeface="Arial" pitchFamily="34" charset="0"/>
              </a:rPr>
              <a:t>BASE, SUSE, EUSE conferences</a:t>
            </a:r>
          </a:p>
          <a:p>
            <a:r>
              <a:rPr lang="en-GB" sz="2800" dirty="0" smtClean="0">
                <a:latin typeface="Arial" pitchFamily="34" charset="0"/>
                <a:cs typeface="Arial" pitchFamily="34" charset="0"/>
              </a:rPr>
              <a:t>Main assessment tool in Poland</a:t>
            </a:r>
          </a:p>
          <a:p>
            <a:r>
              <a:rPr lang="en-GB" sz="2800" dirty="0" smtClean="0">
                <a:latin typeface="Arial" pitchFamily="34" charset="0"/>
                <a:cs typeface="Arial" pitchFamily="34" charset="0"/>
              </a:rPr>
              <a:t>Discussions with Scope</a:t>
            </a:r>
          </a:p>
          <a:p>
            <a:r>
              <a:rPr lang="en-GB" sz="2800" dirty="0" smtClean="0">
                <a:latin typeface="Arial" pitchFamily="34" charset="0"/>
                <a:cs typeface="Arial" pitchFamily="34" charset="0"/>
              </a:rPr>
              <a:t>IEP and ERSA websites </a:t>
            </a:r>
            <a:endParaRPr lang="en-GB" sz="28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What next</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Pick up a summary report</a:t>
            </a:r>
          </a:p>
          <a:p>
            <a:r>
              <a:rPr lang="en-GB" sz="2800" dirty="0" smtClean="0">
                <a:latin typeface="Arial" pitchFamily="34" charset="0"/>
                <a:cs typeface="Arial" pitchFamily="34" charset="0"/>
              </a:rPr>
              <a:t>More information at:</a:t>
            </a:r>
          </a:p>
          <a:p>
            <a:r>
              <a:rPr lang="en-GB" sz="2800" dirty="0" smtClean="0">
                <a:latin typeface="Arial" pitchFamily="34" charset="0"/>
                <a:cs typeface="Arial" pitchFamily="34" charset="0"/>
                <a:hlinkClick r:id="rId2"/>
              </a:rPr>
              <a:t>www.rnib/org.uk/enablerresearch</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hlinkClick r:id="rId3"/>
              </a:rPr>
              <a:t>www.rnib.org.uk/assessmenttoolkit</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Join RNIB Employment Practice and Research Network (EPRN)</a:t>
            </a:r>
          </a:p>
          <a:p>
            <a:r>
              <a:rPr lang="en-GB" sz="2800" dirty="0" smtClean="0">
                <a:latin typeface="Arial" pitchFamily="34" charset="0"/>
                <a:cs typeface="Arial" pitchFamily="34" charset="0"/>
                <a:hlinkClick r:id="rId4"/>
              </a:rPr>
              <a:t>www.rnib.org.uk/eprn</a:t>
            </a:r>
            <a:endParaRPr lang="en-GB" sz="2800" dirty="0" smtClean="0">
              <a:latin typeface="Arial" pitchFamily="34" charset="0"/>
              <a:cs typeface="Arial" pitchFamily="34" charset="0"/>
            </a:endParaRP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Employment rates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Approximately 84,000 registered blind and partially sighted people of working age in the UK (HSCIC 2014)</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According to the Labour Force Survey , approximately 113,000 people consider themselves as "long term disabled with a seeing difficulty" (Hewett with Keil, 2014)</a:t>
            </a:r>
            <a:endParaRPr lang="en-GB" sz="28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Employment rates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33% of registered blind and partially sighted people were in employment (Clements and Douglas 2009), compared with 77% of the general population</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45% of people "long term disabled with a seeing difficulty" were in employment, compared with 73% of all people of working age (Hewett with Keil, 2015) </a:t>
            </a:r>
            <a:endParaRPr lang="en-GB"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Employment rates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Well documented that blind and partially sighted people experience considerable difficulties in obtaining and retaining work</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Despite DDA, Equality Act; various government initiatives such as Access to Work, New Deal for Disabled People, Flexible New Deal and so on</a:t>
            </a:r>
          </a:p>
          <a:p>
            <a:endParaRPr lang="en-GB" sz="28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Employment rates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Existing Welfare to Work provision supports most effectively those people who are closest to the labour market</a:t>
            </a:r>
          </a:p>
          <a:p>
            <a:r>
              <a:rPr lang="en-GB" sz="2800" dirty="0" smtClean="0">
                <a:latin typeface="Arial" pitchFamily="34" charset="0"/>
                <a:cs typeface="Arial" pitchFamily="34" charset="0"/>
              </a:rPr>
              <a:t>Current provision has little impact on those clients who could be considered hardest to help. Many blind and partially sighted people fall in to this category</a:t>
            </a:r>
          </a:p>
          <a:p>
            <a:r>
              <a:rPr lang="en-GB" sz="2800" dirty="0" smtClean="0">
                <a:latin typeface="Arial" pitchFamily="34" charset="0"/>
                <a:cs typeface="Arial" pitchFamily="34" charset="0"/>
              </a:rPr>
              <a:t>Work Programme - helped just 60 (6%) of the 1,010 blind or partially sighted people enrolled on the programme since June 2011</a:t>
            </a:r>
            <a:endParaRPr lang="en-GB" sz="2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GB" dirty="0" smtClean="0">
                <a:latin typeface="Arial" charset="0"/>
              </a:rPr>
              <a:t>Employment rates</a:t>
            </a:r>
          </a:p>
        </p:txBody>
      </p:sp>
      <p:sp>
        <p:nvSpPr>
          <p:cNvPr id="19458" name="Rectangle 3"/>
          <p:cNvSpPr>
            <a:spLocks noGrp="1"/>
          </p:cNvSpPr>
          <p:nvPr>
            <p:ph type="body" idx="1"/>
          </p:nvPr>
        </p:nvSpPr>
        <p:spPr/>
        <p:txBody>
          <a:bodyPr/>
          <a:lstStyle/>
          <a:p>
            <a:r>
              <a:rPr lang="en-GB" sz="2800" dirty="0" smtClean="0">
                <a:latin typeface="Arial" charset="0"/>
              </a:rPr>
              <a:t>Highlighted a need for renewed thinking and a clearer understanding of our clients' barriers and associated issues</a:t>
            </a:r>
          </a:p>
          <a:p>
            <a:endParaRPr lang="en-GB" sz="2800" dirty="0" smtClean="0">
              <a:latin typeface="Arial" charset="0"/>
            </a:endParaRPr>
          </a:p>
          <a:p>
            <a:r>
              <a:rPr lang="en-GB" sz="2800" dirty="0" smtClean="0">
                <a:latin typeface="Arial" charset="0"/>
              </a:rPr>
              <a:t>And the need for new and effective assessment tools and working practice that support a wider client base</a:t>
            </a:r>
          </a:p>
          <a:p>
            <a:endParaRPr lang="en-GB" sz="2800" dirty="0" smtClean="0">
              <a:latin typeface="Arial" charset="0"/>
            </a:endParaRPr>
          </a:p>
          <a:p>
            <a:r>
              <a:rPr lang="en-GB" sz="2800" dirty="0" smtClean="0">
                <a:latin typeface="Arial" charset="0"/>
              </a:rPr>
              <a:t>The ENABLER project, 2010-2013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2547</Words>
  <Application>Microsoft Office PowerPoint</Application>
  <PresentationFormat>On-screen Show (4:3)</PresentationFormat>
  <Paragraphs>270</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Tackling unemployment for blind and partially sighted people  Summary findings from a three-year research project (ENABLER)  City University London,   Disability and Social Inclusion Seminar  Alex Saunders, RNIB and Dr Paul Lynch, University of Birmingham  16/06/15   </vt:lpstr>
      <vt:lpstr>Introduction</vt:lpstr>
      <vt:lpstr>Introduction</vt:lpstr>
      <vt:lpstr>Introduction</vt:lpstr>
      <vt:lpstr>Employment rates</vt:lpstr>
      <vt:lpstr>Employment rates</vt:lpstr>
      <vt:lpstr>Employment rates</vt:lpstr>
      <vt:lpstr>Employment rates</vt:lpstr>
      <vt:lpstr>Employment rates</vt:lpstr>
      <vt:lpstr>Project research questions</vt:lpstr>
      <vt:lpstr>Project research questions</vt:lpstr>
      <vt:lpstr>Project research questions - the segmentation model</vt:lpstr>
      <vt:lpstr>Theoretical Framework</vt:lpstr>
      <vt:lpstr>Redressing the balance between medical and social aspects</vt:lpstr>
      <vt:lpstr>Inclusive approaches and specialist knowledge</vt:lpstr>
      <vt:lpstr>Methodology</vt:lpstr>
      <vt:lpstr>Methodology: Action research</vt:lpstr>
      <vt:lpstr>Methodology: Research cycles</vt:lpstr>
      <vt:lpstr>Designing the assessment tool</vt:lpstr>
      <vt:lpstr>Designing the assessment tool</vt:lpstr>
      <vt:lpstr>PowerPoint Presentation</vt:lpstr>
      <vt:lpstr>Trialling the assessment tool </vt:lpstr>
      <vt:lpstr>Trialling the assessment tool</vt:lpstr>
      <vt:lpstr>First trial data collection</vt:lpstr>
      <vt:lpstr>Trialling the assessment tool</vt:lpstr>
      <vt:lpstr>Trialling the assessment tool</vt:lpstr>
      <vt:lpstr>Second trial data collection</vt:lpstr>
      <vt:lpstr>Second trial data collection</vt:lpstr>
      <vt:lpstr>Measuring progress</vt:lpstr>
      <vt:lpstr>Measuring progress</vt:lpstr>
      <vt:lpstr>What we found</vt:lpstr>
      <vt:lpstr>What we found</vt:lpstr>
      <vt:lpstr>What we found</vt:lpstr>
      <vt:lpstr>What we found</vt:lpstr>
      <vt:lpstr>What we produced</vt:lpstr>
      <vt:lpstr>What we produced</vt:lpstr>
      <vt:lpstr>What we produced</vt:lpstr>
      <vt:lpstr>What we produced</vt:lpstr>
      <vt:lpstr>What we produced</vt:lpstr>
      <vt:lpstr>What we produced</vt:lpstr>
      <vt:lpstr>Does it work?</vt:lpstr>
      <vt:lpstr>Does it work?</vt:lpstr>
      <vt:lpstr>Post-project impact</vt:lpstr>
      <vt:lpstr>Post-project impact</vt:lpstr>
      <vt:lpstr>Post-project impact</vt:lpstr>
      <vt:lpstr>What next</vt:lpstr>
    </vt:vector>
  </TitlesOfParts>
  <Company>The 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 Douglas</dc:creator>
  <cp:lastModifiedBy>Paul Lynch</cp:lastModifiedBy>
  <cp:revision>135</cp:revision>
  <dcterms:created xsi:type="dcterms:W3CDTF">2012-01-23T18:13:38Z</dcterms:created>
  <dcterms:modified xsi:type="dcterms:W3CDTF">2015-06-15T15:36:28Z</dcterms:modified>
</cp:coreProperties>
</file>