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44" r:id="rId5"/>
    <p:sldId id="313" r:id="rId6"/>
    <p:sldId id="346" r:id="rId7"/>
    <p:sldId id="345" r:id="rId8"/>
    <p:sldId id="349" r:id="rId9"/>
    <p:sldId id="352" r:id="rId10"/>
    <p:sldId id="351" r:id="rId11"/>
    <p:sldId id="301" r:id="rId12"/>
    <p:sldId id="326" r:id="rId13"/>
    <p:sldId id="308" r:id="rId14"/>
    <p:sldId id="353" r:id="rId15"/>
    <p:sldId id="354" r:id="rId16"/>
    <p:sldId id="347" r:id="rId17"/>
    <p:sldId id="363" r:id="rId18"/>
    <p:sldId id="356" r:id="rId19"/>
    <p:sldId id="350" r:id="rId20"/>
    <p:sldId id="355" r:id="rId21"/>
    <p:sldId id="357" r:id="rId22"/>
    <p:sldId id="358" r:id="rId23"/>
    <p:sldId id="359" r:id="rId24"/>
    <p:sldId id="360" r:id="rId25"/>
    <p:sldId id="361" r:id="rId26"/>
    <p:sldId id="362" r:id="rId27"/>
    <p:sldId id="364" r:id="rId2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3FCDFF"/>
    <a:srgbClr val="00A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0" autoAdjust="0"/>
    <p:restoredTop sz="88087" autoAdjust="0"/>
  </p:normalViewPr>
  <p:slideViewPr>
    <p:cSldViewPr>
      <p:cViewPr>
        <p:scale>
          <a:sx n="66" d="100"/>
          <a:sy n="66" d="100"/>
        </p:scale>
        <p:origin x="-191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7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DABC632A-7098-4083-B4D8-CD110A1F4ED2}" type="datetimeFigureOut">
              <a:rPr lang="en-GB" smtClean="0"/>
              <a:pPr/>
              <a:t>18/08/2015</a:t>
            </a:fld>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4FCCCF8-14EF-4D10-B2BF-279D3BBC7E6D}" type="slidenum">
              <a:rPr lang="en-GB" smtClean="0"/>
              <a:pPr/>
              <a:t>‹#›</a:t>
            </a:fld>
            <a:endParaRPr lang="en-GB"/>
          </a:p>
        </p:txBody>
      </p:sp>
    </p:spTree>
    <p:extLst>
      <p:ext uri="{BB962C8B-B14F-4D97-AF65-F5344CB8AC3E}">
        <p14:creationId xmlns:p14="http://schemas.microsoft.com/office/powerpoint/2010/main" val="295671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7F3AB70-F216-42EA-A88D-388A89B940A1}" type="datetimeFigureOut">
              <a:rPr lang="en-GB" smtClean="0"/>
              <a:pPr/>
              <a:t>18/08/2015</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E4CA126-6720-4387-A47B-5C82FE16CF74}" type="slidenum">
              <a:rPr lang="en-GB" smtClean="0"/>
              <a:pPr/>
              <a:t>‹#›</a:t>
            </a:fld>
            <a:endParaRPr lang="en-GB" dirty="0"/>
          </a:p>
        </p:txBody>
      </p:sp>
    </p:spTree>
    <p:extLst>
      <p:ext uri="{BB962C8B-B14F-4D97-AF65-F5344CB8AC3E}">
        <p14:creationId xmlns:p14="http://schemas.microsoft.com/office/powerpoint/2010/main" val="88516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CA126-6720-4387-A47B-5C82FE16CF74}" type="slidenum">
              <a:rPr lang="en-GB" smtClean="0"/>
              <a:pPr/>
              <a:t>1</a:t>
            </a:fld>
            <a:endParaRPr lang="en-GB" dirty="0"/>
          </a:p>
        </p:txBody>
      </p:sp>
    </p:spTree>
    <p:extLst>
      <p:ext uri="{BB962C8B-B14F-4D97-AF65-F5344CB8AC3E}">
        <p14:creationId xmlns:p14="http://schemas.microsoft.com/office/powerpoint/2010/main" val="362818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CA126-6720-4387-A47B-5C82FE16CF74}" type="slidenum">
              <a:rPr lang="en-GB" smtClean="0"/>
              <a:pPr/>
              <a:t>2</a:t>
            </a:fld>
            <a:endParaRPr lang="en-GB" dirty="0"/>
          </a:p>
        </p:txBody>
      </p:sp>
    </p:spTree>
    <p:extLst>
      <p:ext uri="{BB962C8B-B14F-4D97-AF65-F5344CB8AC3E}">
        <p14:creationId xmlns:p14="http://schemas.microsoft.com/office/powerpoint/2010/main" val="398362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4CA126-6720-4387-A47B-5C82FE16CF74}" type="slidenum">
              <a:rPr lang="en-GB" smtClean="0"/>
              <a:pPr/>
              <a:t>3</a:t>
            </a:fld>
            <a:endParaRPr lang="en-GB" dirty="0"/>
          </a:p>
        </p:txBody>
      </p:sp>
    </p:spTree>
    <p:extLst>
      <p:ext uri="{BB962C8B-B14F-4D97-AF65-F5344CB8AC3E}">
        <p14:creationId xmlns:p14="http://schemas.microsoft.com/office/powerpoint/2010/main" val="2329405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Our plans are split into three programmes.</a:t>
            </a:r>
          </a:p>
          <a:p>
            <a:endParaRPr lang="en-GB" dirty="0">
              <a:latin typeface="Arial" pitchFamily="34" charset="0"/>
              <a:cs typeface="Arial" pitchFamily="34" charset="0"/>
            </a:endParaRPr>
          </a:p>
          <a:p>
            <a:r>
              <a:rPr lang="en-GB" dirty="0">
                <a:latin typeface="Arial" pitchFamily="34" charset="0"/>
                <a:cs typeface="Arial" pitchFamily="34" charset="0"/>
              </a:rPr>
              <a:t>A team of people from different parts of our organisation leads each programme and makes sure we are all working towards the same goals. </a:t>
            </a:r>
          </a:p>
          <a:p>
            <a:endParaRPr lang="en-GB" dirty="0">
              <a:latin typeface="Arial" pitchFamily="34" charset="0"/>
              <a:cs typeface="Arial" pitchFamily="34" charset="0"/>
            </a:endParaRPr>
          </a:p>
          <a:p>
            <a:r>
              <a:rPr lang="en-GB" dirty="0">
                <a:latin typeface="Arial" pitchFamily="34" charset="0"/>
                <a:cs typeface="Arial" pitchFamily="34" charset="0"/>
              </a:rPr>
              <a:t>This means we have experts from different backgrounds sharing their knowledge and experience.  </a:t>
            </a:r>
          </a:p>
          <a:p>
            <a:endParaRPr lang="en-GB" dirty="0">
              <a:latin typeface="Arial" pitchFamily="34" charset="0"/>
              <a:cs typeface="Arial" pitchFamily="34" charset="0"/>
            </a:endParaRPr>
          </a:p>
          <a:p>
            <a:r>
              <a:rPr lang="en-GB" dirty="0">
                <a:latin typeface="Arial" pitchFamily="34" charset="0"/>
                <a:cs typeface="Arial" pitchFamily="34" charset="0"/>
              </a:rPr>
              <a:t>Everyone in our charity is working towards one of more of these three goals. </a:t>
            </a:r>
          </a:p>
          <a:p>
            <a:endParaRPr lang="en-GB" dirty="0"/>
          </a:p>
        </p:txBody>
      </p:sp>
      <p:sp>
        <p:nvSpPr>
          <p:cNvPr id="4" name="Slide Number Placeholder 3"/>
          <p:cNvSpPr>
            <a:spLocks noGrp="1"/>
          </p:cNvSpPr>
          <p:nvPr>
            <p:ph type="sldNum" sz="quarter" idx="10"/>
          </p:nvPr>
        </p:nvSpPr>
        <p:spPr/>
        <p:txBody>
          <a:bodyPr/>
          <a:lstStyle/>
          <a:p>
            <a:fld id="{2E4CA126-6720-4387-A47B-5C82FE16CF74}" type="slidenum">
              <a:rPr lang="en-GB" smtClean="0"/>
              <a:pPr/>
              <a:t>4</a:t>
            </a:fld>
            <a:endParaRPr lang="en-GB" dirty="0"/>
          </a:p>
        </p:txBody>
      </p:sp>
    </p:spTree>
    <p:extLst>
      <p:ext uri="{BB962C8B-B14F-4D97-AF65-F5344CB8AC3E}">
        <p14:creationId xmlns:p14="http://schemas.microsoft.com/office/powerpoint/2010/main" val="347232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6E17495-2579-4E4A-8E62-DBCF49E0CD3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2136AB-AE17-4EB7-879E-EE42C17673DD}" type="slidenum">
              <a:rPr lang="en-GB" smtClean="0"/>
              <a:pPr/>
              <a:t>9</a:t>
            </a:fld>
            <a:endParaRPr lang="en-GB"/>
          </a:p>
        </p:txBody>
      </p:sp>
    </p:spTree>
    <p:extLst>
      <p:ext uri="{BB962C8B-B14F-4D97-AF65-F5344CB8AC3E}">
        <p14:creationId xmlns:p14="http://schemas.microsoft.com/office/powerpoint/2010/main" val="1672864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sp>
        <p:nvSpPr>
          <p:cNvPr id="7" name="Title 1"/>
          <p:cNvSpPr>
            <a:spLocks noGrp="1"/>
          </p:cNvSpPr>
          <p:nvPr>
            <p:ph type="ctrTitle"/>
          </p:nvPr>
        </p:nvSpPr>
        <p:spPr>
          <a:xfrm>
            <a:off x="457200" y="4708800"/>
            <a:ext cx="8331092" cy="911350"/>
          </a:xfrm>
        </p:spPr>
        <p:txBody>
          <a:bodyPr>
            <a:noAutofit/>
          </a:bodyPr>
          <a:lstStyle>
            <a:lvl1pPr algn="l">
              <a:defRPr sz="4200" b="1" cap="none" baseline="0">
                <a:solidFill>
                  <a:srgbClr val="00A2E9"/>
                </a:solidFill>
                <a:latin typeface="Arial"/>
                <a:cs typeface="Arial"/>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5620150"/>
            <a:ext cx="6400800" cy="736200"/>
          </a:xfrm>
        </p:spPr>
        <p:txBody>
          <a:bodyPr>
            <a:noAutofit/>
          </a:bodyPr>
          <a:lstStyle>
            <a:lvl1pPr marL="0" indent="0" algn="l">
              <a:buNone/>
              <a:defRPr sz="3000">
                <a:solidFill>
                  <a:srgbClr val="00A2E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2" cstate="print"/>
          <a:stretch>
            <a:fillRect/>
          </a:stretch>
        </p:blipFill>
        <p:spPr>
          <a:xfrm>
            <a:off x="5749132" y="332656"/>
            <a:ext cx="3039160" cy="1513621"/>
          </a:xfrm>
          <a:prstGeom prst="rect">
            <a:avLst/>
          </a:prstGeom>
        </p:spPr>
      </p:pic>
    </p:spTree>
    <p:extLst>
      <p:ext uri="{BB962C8B-B14F-4D97-AF65-F5344CB8AC3E}">
        <p14:creationId xmlns:p14="http://schemas.microsoft.com/office/powerpoint/2010/main" val="2855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ption2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491880" y="1600200"/>
            <a:ext cx="51949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0" name="Picture 9"/>
          <p:cNvPicPr>
            <a:picLocks noChangeAspect="1"/>
          </p:cNvPicPr>
          <p:nvPr userDrawn="1"/>
        </p:nvPicPr>
        <p:blipFill>
          <a:blip cstate="print"/>
          <a:stretch>
            <a:fillRect/>
          </a:stretch>
        </p:blipFill>
        <p:spPr>
          <a:xfrm>
            <a:off x="459429" y="1601096"/>
            <a:ext cx="2795280" cy="4525067"/>
          </a:xfrm>
          <a:prstGeom prst="rect">
            <a:avLst/>
          </a:prstGeom>
        </p:spPr>
      </p:pic>
    </p:spTree>
    <p:extLst>
      <p:ext uri="{BB962C8B-B14F-4D97-AF65-F5344CB8AC3E}">
        <p14:creationId xmlns:p14="http://schemas.microsoft.com/office/powerpoint/2010/main" val="295590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aption3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203848" y="1600200"/>
            <a:ext cx="548295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1" name="Picture 10"/>
          <p:cNvPicPr>
            <a:picLocks noChangeAspect="1"/>
          </p:cNvPicPr>
          <p:nvPr userDrawn="1"/>
        </p:nvPicPr>
        <p:blipFill>
          <a:blip r:embed="rId3" cstate="print"/>
          <a:stretch>
            <a:fillRect/>
          </a:stretch>
        </p:blipFill>
        <p:spPr>
          <a:xfrm>
            <a:off x="480761" y="1607280"/>
            <a:ext cx="2520374" cy="4518883"/>
          </a:xfrm>
          <a:prstGeom prst="rect">
            <a:avLst/>
          </a:prstGeom>
        </p:spPr>
      </p:pic>
    </p:spTree>
    <p:extLst>
      <p:ext uri="{BB962C8B-B14F-4D97-AF65-F5344CB8AC3E}">
        <p14:creationId xmlns:p14="http://schemas.microsoft.com/office/powerpoint/2010/main" val="90477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aption4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995936" y="1600200"/>
            <a:ext cx="469086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0" name="Picture 9"/>
          <p:cNvPicPr>
            <a:picLocks noChangeAspect="1"/>
          </p:cNvPicPr>
          <p:nvPr userDrawn="1"/>
        </p:nvPicPr>
        <p:blipFill>
          <a:blip r:embed="rId3" cstate="print"/>
          <a:stretch>
            <a:fillRect/>
          </a:stretch>
        </p:blipFill>
        <p:spPr>
          <a:xfrm>
            <a:off x="381000" y="1584892"/>
            <a:ext cx="3480370" cy="4541272"/>
          </a:xfrm>
          <a:prstGeom prst="rect">
            <a:avLst/>
          </a:prstGeom>
        </p:spPr>
      </p:pic>
    </p:spTree>
    <p:extLst>
      <p:ext uri="{BB962C8B-B14F-4D97-AF65-F5344CB8AC3E}">
        <p14:creationId xmlns:p14="http://schemas.microsoft.com/office/powerpoint/2010/main" val="1988564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4109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9" name="Picture 8"/>
          <p:cNvPicPr>
            <a:picLocks noChangeAspect="1"/>
          </p:cNvPicPr>
          <p:nvPr userDrawn="1"/>
        </p:nvPicPr>
        <p:blipFill>
          <a:blip r:embed="rId3" cstate="print"/>
          <a:stretch>
            <a:fillRect/>
          </a:stretch>
        </p:blipFill>
        <p:spPr>
          <a:xfrm>
            <a:off x="6047943" y="2315520"/>
            <a:ext cx="2754292" cy="3810643"/>
          </a:xfrm>
          <a:prstGeom prst="rect">
            <a:avLst/>
          </a:prstGeom>
        </p:spPr>
      </p:pic>
    </p:spTree>
    <p:extLst>
      <p:ext uri="{BB962C8B-B14F-4D97-AF65-F5344CB8AC3E}">
        <p14:creationId xmlns:p14="http://schemas.microsoft.com/office/powerpoint/2010/main" val="78500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with Caption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483488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0" name="Picture 9"/>
          <p:cNvPicPr>
            <a:picLocks noChangeAspect="1"/>
          </p:cNvPicPr>
          <p:nvPr userDrawn="1"/>
        </p:nvPicPr>
        <p:blipFill>
          <a:blip r:embed="rId3" cstate="print"/>
          <a:stretch>
            <a:fillRect/>
          </a:stretch>
        </p:blipFill>
        <p:spPr>
          <a:xfrm>
            <a:off x="5479504" y="3604447"/>
            <a:ext cx="3322731" cy="2521716"/>
          </a:xfrm>
          <a:prstGeom prst="rect">
            <a:avLst/>
          </a:prstGeom>
        </p:spPr>
      </p:pic>
    </p:spTree>
    <p:extLst>
      <p:ext uri="{BB962C8B-B14F-4D97-AF65-F5344CB8AC3E}">
        <p14:creationId xmlns:p14="http://schemas.microsoft.com/office/powerpoint/2010/main" val="208377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with Caption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1" name="Picture 10"/>
          <p:cNvPicPr>
            <a:picLocks noChangeAspect="1"/>
          </p:cNvPicPr>
          <p:nvPr userDrawn="1"/>
        </p:nvPicPr>
        <p:blipFill>
          <a:blip r:embed="rId3" cstate="print"/>
          <a:stretch>
            <a:fillRect/>
          </a:stretch>
        </p:blipFill>
        <p:spPr>
          <a:xfrm>
            <a:off x="6553200" y="2767356"/>
            <a:ext cx="2259561" cy="3358807"/>
          </a:xfrm>
          <a:prstGeom prst="rect">
            <a:avLst/>
          </a:prstGeom>
        </p:spPr>
      </p:pic>
    </p:spTree>
    <p:extLst>
      <p:ext uri="{BB962C8B-B14F-4D97-AF65-F5344CB8AC3E}">
        <p14:creationId xmlns:p14="http://schemas.microsoft.com/office/powerpoint/2010/main" val="61766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with Caption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26692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0" name="Picture 9"/>
          <p:cNvPicPr>
            <a:picLocks noChangeAspect="1"/>
          </p:cNvPicPr>
          <p:nvPr userDrawn="1"/>
        </p:nvPicPr>
        <p:blipFill>
          <a:blip r:embed="rId3" cstate="print"/>
          <a:stretch>
            <a:fillRect/>
          </a:stretch>
        </p:blipFill>
        <p:spPr>
          <a:xfrm>
            <a:off x="5880911" y="3461866"/>
            <a:ext cx="2921324" cy="2664297"/>
          </a:xfrm>
          <a:prstGeom prst="rect">
            <a:avLst/>
          </a:prstGeom>
        </p:spPr>
      </p:pic>
    </p:spTree>
    <p:extLst>
      <p:ext uri="{BB962C8B-B14F-4D97-AF65-F5344CB8AC3E}">
        <p14:creationId xmlns:p14="http://schemas.microsoft.com/office/powerpoint/2010/main" val="338044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with Caption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26692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1" name="Picture 10"/>
          <p:cNvPicPr>
            <a:picLocks noChangeAspect="1"/>
          </p:cNvPicPr>
          <p:nvPr userDrawn="1"/>
        </p:nvPicPr>
        <p:blipFill>
          <a:blip r:embed="rId3" cstate="print"/>
          <a:stretch>
            <a:fillRect/>
          </a:stretch>
        </p:blipFill>
        <p:spPr>
          <a:xfrm>
            <a:off x="5831770" y="3155698"/>
            <a:ext cx="2970465" cy="2970465"/>
          </a:xfrm>
          <a:prstGeom prst="rect">
            <a:avLst/>
          </a:prstGeom>
        </p:spPr>
      </p:pic>
    </p:spTree>
    <p:extLst>
      <p:ext uri="{BB962C8B-B14F-4D97-AF65-F5344CB8AC3E}">
        <p14:creationId xmlns:p14="http://schemas.microsoft.com/office/powerpoint/2010/main" val="2434635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with Caption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5915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0" name="Picture 9"/>
          <p:cNvPicPr>
            <a:picLocks noChangeAspect="1"/>
          </p:cNvPicPr>
          <p:nvPr userDrawn="1"/>
        </p:nvPicPr>
        <p:blipFill>
          <a:blip r:embed="rId3" cstate="print"/>
          <a:stretch>
            <a:fillRect/>
          </a:stretch>
        </p:blipFill>
        <p:spPr>
          <a:xfrm>
            <a:off x="6504467" y="3596238"/>
            <a:ext cx="2297768" cy="2529925"/>
          </a:xfrm>
          <a:prstGeom prst="rect">
            <a:avLst/>
          </a:prstGeom>
        </p:spPr>
      </p:pic>
    </p:spTree>
    <p:extLst>
      <p:ext uri="{BB962C8B-B14F-4D97-AF65-F5344CB8AC3E}">
        <p14:creationId xmlns:p14="http://schemas.microsoft.com/office/powerpoint/2010/main" val="423898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with Caption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1"/>
            <a:ext cx="8229600" cy="23499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9" name="Picture 8"/>
          <p:cNvPicPr>
            <a:picLocks noChangeAspect="1"/>
          </p:cNvPicPr>
          <p:nvPr userDrawn="1"/>
        </p:nvPicPr>
        <p:blipFill>
          <a:blip r:embed="rId3" cstate="print"/>
          <a:stretch>
            <a:fillRect/>
          </a:stretch>
        </p:blipFill>
        <p:spPr>
          <a:xfrm>
            <a:off x="457200" y="3950184"/>
            <a:ext cx="8229600" cy="2406166"/>
          </a:xfrm>
          <a:prstGeom prst="rect">
            <a:avLst/>
          </a:prstGeom>
        </p:spPr>
      </p:pic>
    </p:spTree>
    <p:extLst>
      <p:ext uri="{BB962C8B-B14F-4D97-AF65-F5344CB8AC3E}">
        <p14:creationId xmlns:p14="http://schemas.microsoft.com/office/powerpoint/2010/main" val="200294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844824"/>
            <a:ext cx="8229600" cy="4281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67544" y="1700808"/>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spTree>
    <p:extLst>
      <p:ext uri="{BB962C8B-B14F-4D97-AF65-F5344CB8AC3E}">
        <p14:creationId xmlns:p14="http://schemas.microsoft.com/office/powerpoint/2010/main" val="1794759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with Caption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1"/>
            <a:ext cx="8229600" cy="29311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0" name="Picture 9"/>
          <p:cNvPicPr>
            <a:picLocks noChangeAspect="1"/>
          </p:cNvPicPr>
          <p:nvPr userDrawn="1"/>
        </p:nvPicPr>
        <p:blipFill>
          <a:blip r:embed="rId3" cstate="print"/>
          <a:stretch>
            <a:fillRect/>
          </a:stretch>
        </p:blipFill>
        <p:spPr>
          <a:xfrm>
            <a:off x="457198" y="4531317"/>
            <a:ext cx="8229602" cy="1790163"/>
          </a:xfrm>
          <a:prstGeom prst="rect">
            <a:avLst/>
          </a:prstGeom>
        </p:spPr>
      </p:pic>
    </p:spTree>
    <p:extLst>
      <p:ext uri="{BB962C8B-B14F-4D97-AF65-F5344CB8AC3E}">
        <p14:creationId xmlns:p14="http://schemas.microsoft.com/office/powerpoint/2010/main" val="383846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with Caption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3178696" cy="46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2" name="Picture 11"/>
          <p:cNvPicPr>
            <a:picLocks noChangeAspect="1"/>
          </p:cNvPicPr>
          <p:nvPr userDrawn="1"/>
        </p:nvPicPr>
        <p:blipFill>
          <a:blip r:embed="rId3" cstate="print"/>
          <a:stretch>
            <a:fillRect/>
          </a:stretch>
        </p:blipFill>
        <p:spPr>
          <a:xfrm>
            <a:off x="3873927" y="2263025"/>
            <a:ext cx="5002953" cy="4093325"/>
          </a:xfrm>
          <a:prstGeom prst="rect">
            <a:avLst/>
          </a:prstGeom>
        </p:spPr>
      </p:pic>
    </p:spTree>
    <p:extLst>
      <p:ext uri="{BB962C8B-B14F-4D97-AF65-F5344CB8AC3E}">
        <p14:creationId xmlns:p14="http://schemas.microsoft.com/office/powerpoint/2010/main" val="4277717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10">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291A949-EDD7-41D9-812A-8BB11D7FB117}" type="slidenum">
              <a:rPr lang="en-GB" smtClean="0"/>
              <a:pPr/>
              <a:t>‹#›</a:t>
            </a:fld>
            <a:endParaRPr lang="en-GB" dirty="0"/>
          </a:p>
        </p:txBody>
      </p:sp>
      <p:pic>
        <p:nvPicPr>
          <p:cNvPr id="5" name="Picture 4"/>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6" name="Picture 5"/>
          <p:cNvPicPr>
            <a:picLocks noChangeAspect="1"/>
          </p:cNvPicPr>
          <p:nvPr userDrawn="1"/>
        </p:nvPicPr>
        <p:blipFill>
          <a:blip r:embed="rId3" cstate="print"/>
          <a:stretch>
            <a:fillRect/>
          </a:stretch>
        </p:blipFill>
        <p:spPr>
          <a:xfrm>
            <a:off x="180720" y="1600201"/>
            <a:ext cx="5189220" cy="4663440"/>
          </a:xfrm>
          <a:prstGeom prst="rect">
            <a:avLst/>
          </a:prstGeom>
        </p:spPr>
      </p:pic>
      <p:sp>
        <p:nvSpPr>
          <p:cNvPr id="7" name="Content Placeholder 3"/>
          <p:cNvSpPr>
            <a:spLocks noGrp="1"/>
          </p:cNvSpPr>
          <p:nvPr>
            <p:ph sz="half" idx="2"/>
          </p:nvPr>
        </p:nvSpPr>
        <p:spPr>
          <a:xfrm>
            <a:off x="5615779" y="2903040"/>
            <a:ext cx="3186456" cy="3360600"/>
          </a:xfrm>
        </p:spPr>
        <p:txBody>
          <a:bodyPr/>
          <a:lstStyle>
            <a:lvl1pPr>
              <a:buClr>
                <a:srgbClr val="CC006A"/>
              </a:buClr>
              <a:defRPr sz="2800">
                <a:latin typeface="Arial"/>
                <a:cs typeface="Arial"/>
              </a:defRPr>
            </a:lvl1pPr>
            <a:lvl2pPr>
              <a:buClr>
                <a:srgbClr val="CC006A"/>
              </a:buClr>
              <a:defRPr sz="2400">
                <a:latin typeface="Arial"/>
                <a:cs typeface="Arial"/>
              </a:defRPr>
            </a:lvl2pPr>
            <a:lvl3pPr>
              <a:buClr>
                <a:srgbClr val="CC006A"/>
              </a:buClr>
              <a:defRPr sz="2000">
                <a:latin typeface="Arial"/>
                <a:cs typeface="Arial"/>
              </a:defRPr>
            </a:lvl3pPr>
            <a:lvl4pPr>
              <a:buClr>
                <a:srgbClr val="CC006A"/>
              </a:buClr>
              <a:defRPr sz="1800">
                <a:latin typeface="Arial"/>
                <a:cs typeface="Arial"/>
              </a:defRPr>
            </a:lvl4pPr>
            <a:lvl5pPr>
              <a:buClr>
                <a:srgbClr val="CC006A"/>
              </a:buCl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3584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ption5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11" name="Picture 10"/>
          <p:cNvPicPr>
            <a:picLocks noChangeAspect="1"/>
          </p:cNvPicPr>
          <p:nvPr userDrawn="1"/>
        </p:nvPicPr>
        <p:blipFill>
          <a:blip r:embed="rId3" cstate="print"/>
          <a:srcRect r="20639"/>
          <a:stretch>
            <a:fillRect/>
          </a:stretch>
        </p:blipFill>
        <p:spPr>
          <a:xfrm>
            <a:off x="457200" y="1598248"/>
            <a:ext cx="3782276" cy="4648200"/>
          </a:xfrm>
          <a:prstGeom prst="rect">
            <a:avLst/>
          </a:prstGeom>
        </p:spPr>
      </p:pic>
    </p:spTree>
    <p:extLst>
      <p:ext uri="{BB962C8B-B14F-4D97-AF65-F5344CB8AC3E}">
        <p14:creationId xmlns:p14="http://schemas.microsoft.com/office/powerpoint/2010/main" val="3167229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3491880" y="1600200"/>
            <a:ext cx="519492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sp>
        <p:nvSpPr>
          <p:cNvPr id="9" name="Picture Placeholder 10"/>
          <p:cNvSpPr>
            <a:spLocks noGrp="1"/>
          </p:cNvSpPr>
          <p:nvPr>
            <p:ph type="pic" sz="quarter" idx="13"/>
          </p:nvPr>
        </p:nvSpPr>
        <p:spPr>
          <a:xfrm>
            <a:off x="457200" y="1371600"/>
            <a:ext cx="2667000" cy="5486400"/>
          </a:xfrm>
        </p:spPr>
        <p:txBody>
          <a:bodyPr/>
          <a:lstStyle/>
          <a:p>
            <a:endParaRPr lang="en-US" dirty="0"/>
          </a:p>
        </p:txBody>
      </p:sp>
    </p:spTree>
    <p:extLst>
      <p:ext uri="{BB962C8B-B14F-4D97-AF65-F5344CB8AC3E}">
        <p14:creationId xmlns:p14="http://schemas.microsoft.com/office/powerpoint/2010/main" val="606245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67544" y="1772816"/>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spTree>
    <p:extLst>
      <p:ext uri="{BB962C8B-B14F-4D97-AF65-F5344CB8AC3E}">
        <p14:creationId xmlns:p14="http://schemas.microsoft.com/office/powerpoint/2010/main" val="374600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291A949-EDD7-41D9-812A-8BB11D7FB11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ection Header">
    <p:bg>
      <p:bgPr>
        <a:solidFill>
          <a:srgbClr val="0092D2"/>
        </a:solidFill>
        <a:effectLst/>
      </p:bgPr>
    </p:bg>
    <p:spTree>
      <p:nvGrpSpPr>
        <p:cNvPr id="1" name=""/>
        <p:cNvGrpSpPr/>
        <p:nvPr/>
      </p:nvGrpSpPr>
      <p:grpSpPr>
        <a:xfrm>
          <a:off x="0" y="0"/>
          <a:ext cx="0" cy="0"/>
          <a:chOff x="0" y="0"/>
          <a:chExt cx="0" cy="0"/>
        </a:xfrm>
      </p:grpSpPr>
      <p:pic>
        <p:nvPicPr>
          <p:cNvPr id="9" name="Picture 8" descr="Logo_white.gif"/>
          <p:cNvPicPr>
            <a:picLocks noChangeAspect="1"/>
          </p:cNvPicPr>
          <p:nvPr userDrawn="1"/>
        </p:nvPicPr>
        <p:blipFill>
          <a:blip r:embed="rId2" cstate="print"/>
          <a:stretch>
            <a:fillRect/>
          </a:stretch>
        </p:blipFill>
        <p:spPr>
          <a:xfrm>
            <a:off x="7179175" y="346165"/>
            <a:ext cx="1623060" cy="796835"/>
          </a:xfrm>
          <a:prstGeom prst="rect">
            <a:avLst/>
          </a:prstGeom>
        </p:spPr>
      </p:pic>
      <p:sp>
        <p:nvSpPr>
          <p:cNvPr id="2" name="Title 1"/>
          <p:cNvSpPr>
            <a:spLocks noGrp="1"/>
          </p:cNvSpPr>
          <p:nvPr>
            <p:ph type="title"/>
          </p:nvPr>
        </p:nvSpPr>
        <p:spPr>
          <a:xfrm>
            <a:off x="370799" y="496800"/>
            <a:ext cx="5997600" cy="878400"/>
          </a:xfrm>
        </p:spPr>
        <p:txBody>
          <a:bodyPr>
            <a:noAutofit/>
          </a:bodyPr>
          <a:lstStyle>
            <a:lvl1pPr algn="l">
              <a:defRPr sz="2400" b="1" cap="all">
                <a:solidFill>
                  <a:schemeClr val="bg1"/>
                </a:solidFill>
                <a:latin typeface="Arial"/>
                <a:cs typeface="Arial"/>
              </a:defRPr>
            </a:lvl1pPr>
          </a:lstStyle>
          <a:p>
            <a:r>
              <a:rPr lang="en-US" smtClean="0"/>
              <a:t>Click to edit Master title style</a:t>
            </a:r>
            <a:endParaRPr lang="en-US" dirty="0"/>
          </a:p>
        </p:txBody>
      </p:sp>
      <p:cxnSp>
        <p:nvCxnSpPr>
          <p:cNvPr id="8" name="Straight Connector 7"/>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defRPr>
            </a:lvl1pPr>
          </a:lstStyle>
          <a:p>
            <a:fld id="{6479B992-B5DF-46F6-BFE3-75A3516A8B73}" type="datetimeFigureOut">
              <a:rPr lang="en-GB" smtClean="0"/>
              <a:pPr/>
              <a:t>18/08/2015</a:t>
            </a:fld>
            <a:endParaRPr lang="en-GB"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defRPr>
            </a:lvl1pPr>
          </a:lstStyle>
          <a:p>
            <a:endParaRPr lang="en-GB"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defRPr>
            </a:lvl1pPr>
          </a:lstStyle>
          <a:p>
            <a:fld id="{B291A949-EDD7-41D9-812A-8BB11D7FB117}" type="slidenum">
              <a:rPr lang="en-GB" smtClean="0"/>
              <a:pPr/>
              <a:t>‹#›</a:t>
            </a:fld>
            <a:endParaRPr lang="en-GB" dirty="0"/>
          </a:p>
        </p:txBody>
      </p:sp>
    </p:spTree>
    <p:extLst>
      <p:ext uri="{BB962C8B-B14F-4D97-AF65-F5344CB8AC3E}">
        <p14:creationId xmlns:p14="http://schemas.microsoft.com/office/powerpoint/2010/main" val="82220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8" name="Straight Connector 7"/>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stretch>
            <a:fillRect/>
          </a:stretch>
        </p:blipFill>
        <p:spPr>
          <a:xfrm>
            <a:off x="7179175" y="331470"/>
            <a:ext cx="1623060" cy="811530"/>
          </a:xfrm>
          <a:prstGeom prst="rect">
            <a:avLst/>
          </a:prstGeom>
        </p:spPr>
      </p:pic>
    </p:spTree>
    <p:extLst>
      <p:ext uri="{BB962C8B-B14F-4D97-AF65-F5344CB8AC3E}">
        <p14:creationId xmlns:p14="http://schemas.microsoft.com/office/powerpoint/2010/main" val="292816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10" name="Straight Connector 9"/>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179175" y="331470"/>
            <a:ext cx="1623060" cy="811530"/>
          </a:xfrm>
          <a:prstGeom prst="rect">
            <a:avLst/>
          </a:prstGeom>
        </p:spPr>
      </p:pic>
    </p:spTree>
    <p:extLst>
      <p:ext uri="{BB962C8B-B14F-4D97-AF65-F5344CB8AC3E}">
        <p14:creationId xmlns:p14="http://schemas.microsoft.com/office/powerpoint/2010/main" val="218954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291A949-EDD7-41D9-812A-8BB11D7FB117}" type="slidenum">
              <a:rPr lang="en-GB" smtClean="0"/>
              <a:pPr/>
              <a:t>‹#›</a:t>
            </a:fld>
            <a:endParaRPr lang="en-GB" dirty="0"/>
          </a:p>
        </p:txBody>
      </p:sp>
      <p:pic>
        <p:nvPicPr>
          <p:cNvPr id="5" name="Picture 4"/>
          <p:cNvPicPr>
            <a:picLocks noChangeAspect="1"/>
          </p:cNvPicPr>
          <p:nvPr userDrawn="1"/>
        </p:nvPicPr>
        <p:blipFill>
          <a:blip r:embed="rId2" cstate="print"/>
          <a:stretch>
            <a:fillRect/>
          </a:stretch>
        </p:blipFill>
        <p:spPr>
          <a:xfrm>
            <a:off x="7179175" y="331470"/>
            <a:ext cx="1623060" cy="811530"/>
          </a:xfrm>
          <a:prstGeom prst="rect">
            <a:avLst/>
          </a:prstGeom>
        </p:spPr>
      </p:pic>
    </p:spTree>
    <p:extLst>
      <p:ext uri="{BB962C8B-B14F-4D97-AF65-F5344CB8AC3E}">
        <p14:creationId xmlns:p14="http://schemas.microsoft.com/office/powerpoint/2010/main" val="372236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aption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627784" y="1600200"/>
            <a:ext cx="6059016"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291A949-EDD7-41D9-812A-8BB11D7FB117}" type="slidenum">
              <a:rPr lang="en-GB" smtClean="0"/>
              <a:pPr/>
              <a:t>‹#›</a:t>
            </a:fld>
            <a:endParaRPr lang="en-GB" dirty="0"/>
          </a:p>
        </p:txBody>
      </p:sp>
      <p:cxnSp>
        <p:nvCxnSpPr>
          <p:cNvPr id="7" name="Straight Connector 6"/>
          <p:cNvCxnSpPr/>
          <p:nvPr userDrawn="1"/>
        </p:nvCxnSpPr>
        <p:spPr>
          <a:xfrm>
            <a:off x="457200" y="1371600"/>
            <a:ext cx="5638800" cy="1588"/>
          </a:xfrm>
          <a:prstGeom prst="line">
            <a:avLst/>
          </a:prstGeom>
          <a:ln w="57150">
            <a:solidFill>
              <a:srgbClr val="EC008C"/>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stretch>
            <a:fillRect/>
          </a:stretch>
        </p:blipFill>
        <p:spPr>
          <a:xfrm>
            <a:off x="7179175" y="331470"/>
            <a:ext cx="1623060" cy="811530"/>
          </a:xfrm>
          <a:prstGeom prst="rect">
            <a:avLst/>
          </a:prstGeom>
        </p:spPr>
      </p:pic>
      <p:pic>
        <p:nvPicPr>
          <p:cNvPr id="9" name="Picture 8"/>
          <p:cNvPicPr>
            <a:picLocks noChangeAspect="1"/>
          </p:cNvPicPr>
          <p:nvPr userDrawn="1"/>
        </p:nvPicPr>
        <p:blipFill>
          <a:blip r:embed="rId3" cstate="print"/>
          <a:stretch>
            <a:fillRect/>
          </a:stretch>
        </p:blipFill>
        <p:spPr>
          <a:xfrm>
            <a:off x="473558" y="1600200"/>
            <a:ext cx="1961637" cy="4525963"/>
          </a:xfrm>
          <a:prstGeom prst="rect">
            <a:avLst/>
          </a:prstGeom>
        </p:spPr>
      </p:pic>
    </p:spTree>
    <p:extLst>
      <p:ext uri="{BB962C8B-B14F-4D97-AF65-F5344CB8AC3E}">
        <p14:creationId xmlns:p14="http://schemas.microsoft.com/office/powerpoint/2010/main" val="270001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800" y="496800"/>
            <a:ext cx="5997600" cy="878400"/>
          </a:xfrm>
          <a:prstGeom prst="rect">
            <a:avLst/>
          </a:prstGeom>
        </p:spPr>
        <p:txBody>
          <a:bodyPr vert="horz" lIns="91440" tIns="45720" rIns="91440" bIns="45720" rtlCol="0" anchor="b"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A2E9"/>
                </a:solidFill>
              </a:defRPr>
            </a:lvl1pPr>
          </a:lstStyle>
          <a:p>
            <a:fld id="{6479B992-B5DF-46F6-BFE3-75A3516A8B73}" type="datetimeFigureOut">
              <a:rPr lang="en-GB" smtClean="0"/>
              <a:pPr/>
              <a:t>18/08/2015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A2E9"/>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A2E9"/>
                </a:solidFill>
              </a:defRPr>
            </a:lvl1pPr>
          </a:lstStyle>
          <a:p>
            <a:fld id="{B291A949-EDD7-41D9-812A-8BB11D7FB117}" type="slidenum">
              <a:rPr lang="en-GB" smtClean="0"/>
              <a:pPr/>
              <a:t>‹#›</a:t>
            </a:fld>
            <a:endParaRPr lang="en-GB" dirty="0"/>
          </a:p>
        </p:txBody>
      </p:sp>
    </p:spTree>
    <p:extLst>
      <p:ext uri="{BB962C8B-B14F-4D97-AF65-F5344CB8AC3E}">
        <p14:creationId xmlns:p14="http://schemas.microsoft.com/office/powerpoint/2010/main" val="2524172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8" r:id="rId4"/>
    <p:sldLayoutId id="2147483660" r:id="rId5"/>
    <p:sldLayoutId id="2147483652" r:id="rId6"/>
    <p:sldLayoutId id="2147483653" r:id="rId7"/>
    <p:sldLayoutId id="2147483655" r:id="rId8"/>
    <p:sldLayoutId id="2147483662"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63" r:id="rId24"/>
  </p:sldLayoutIdLst>
  <p:txStyles>
    <p:titleStyle>
      <a:lvl1pPr algn="l" defTabSz="914400" rtl="0" eaLnBrk="1" latinLnBrk="0" hangingPunct="1">
        <a:spcBef>
          <a:spcPct val="0"/>
        </a:spcBef>
        <a:buNone/>
        <a:defRPr sz="2400" b="1" i="0" kern="1200" cap="all" baseline="0">
          <a:solidFill>
            <a:srgbClr val="00A2E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7544" y="3212976"/>
            <a:ext cx="8331092" cy="1687094"/>
          </a:xfrm>
        </p:spPr>
        <p:txBody>
          <a:bodyPr/>
          <a:lstStyle/>
          <a:p>
            <a:r>
              <a:rPr lang="en-GB" sz="4400" dirty="0" smtClean="0"/>
              <a:t>Commission on Hearing Loss – Final Report</a:t>
            </a:r>
            <a:endParaRPr lang="en-GB" sz="4400" dirty="0"/>
          </a:p>
        </p:txBody>
      </p:sp>
      <p:sp>
        <p:nvSpPr>
          <p:cNvPr id="7" name="Subtitle 6"/>
          <p:cNvSpPr>
            <a:spLocks noGrp="1"/>
          </p:cNvSpPr>
          <p:nvPr>
            <p:ph type="subTitle" idx="1"/>
          </p:nvPr>
        </p:nvSpPr>
        <p:spPr>
          <a:xfrm>
            <a:off x="467544" y="4941168"/>
            <a:ext cx="7848872" cy="736200"/>
          </a:xfrm>
        </p:spPr>
        <p:txBody>
          <a:bodyPr/>
          <a:lstStyle/>
          <a:p>
            <a:r>
              <a:rPr lang="en-GB" sz="3200" dirty="0" smtClean="0"/>
              <a:t>Paul Breckell</a:t>
            </a:r>
          </a:p>
          <a:p>
            <a:r>
              <a:rPr lang="en-GB" sz="3200" dirty="0" smtClean="0"/>
              <a:t>Chief Executive, Action on Hearing Loss</a:t>
            </a:r>
            <a:endParaRPr lang="en-GB" sz="3200" dirty="0"/>
          </a:p>
        </p:txBody>
      </p:sp>
    </p:spTree>
    <p:extLst>
      <p:ext uri="{BB962C8B-B14F-4D97-AF65-F5344CB8AC3E}">
        <p14:creationId xmlns:p14="http://schemas.microsoft.com/office/powerpoint/2010/main" val="373736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WIDER IMPLICATIONS – </a:t>
            </a:r>
            <a:br>
              <a:rPr lang="en-US" dirty="0" smtClean="0"/>
            </a:br>
            <a:r>
              <a:rPr lang="en-US" dirty="0" smtClean="0"/>
              <a:t>SOCIAL ISOLATION</a:t>
            </a:r>
            <a:endParaRPr lang="en-US" dirty="0"/>
          </a:p>
        </p:txBody>
      </p:sp>
      <p:sp>
        <p:nvSpPr>
          <p:cNvPr id="5" name="Content Placeholder 2"/>
          <p:cNvSpPr txBox="1">
            <a:spLocks/>
          </p:cNvSpPr>
          <p:nvPr/>
        </p:nvSpPr>
        <p:spPr>
          <a:xfrm>
            <a:off x="609598" y="1844824"/>
            <a:ext cx="8138866"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400" dirty="0" smtClean="0">
              <a:solidFill>
                <a:srgbClr val="FF3399"/>
              </a:solidFill>
            </a:endParaRPr>
          </a:p>
          <a:p>
            <a:pPr marL="0" indent="0">
              <a:buNone/>
            </a:pPr>
            <a:r>
              <a:rPr lang="en-GB" sz="2400" dirty="0" smtClean="0">
                <a:solidFill>
                  <a:srgbClr val="FF3399"/>
                </a:solidFill>
              </a:rPr>
              <a:t>“Compared </a:t>
            </a:r>
            <a:r>
              <a:rPr lang="en-GB" sz="2400" dirty="0">
                <a:solidFill>
                  <a:srgbClr val="FF3399"/>
                </a:solidFill>
              </a:rPr>
              <a:t>with the UK population, the rate of depression in our deafened participants was nearly five times higher, and in their hearing partners, just over four times higher. Rates for severe anxiety in our deafened participants were nearly two and a half times greater than the UK average, and for partners, over one and a half times greater</a:t>
            </a:r>
            <a:r>
              <a:rPr lang="en-GB" sz="2400" dirty="0" smtClean="0">
                <a:solidFill>
                  <a:srgbClr val="FF3399"/>
                </a:solidFill>
              </a:rPr>
              <a:t>.”</a:t>
            </a:r>
          </a:p>
          <a:p>
            <a:pPr marL="0" indent="0">
              <a:buNone/>
            </a:pPr>
            <a:endParaRPr lang="en-GB" sz="2400" dirty="0" smtClean="0"/>
          </a:p>
          <a:p>
            <a:pPr marL="0" indent="0">
              <a:buNone/>
            </a:pPr>
            <a:r>
              <a:rPr lang="en-GB" sz="2400" dirty="0" smtClean="0"/>
              <a:t>Link</a:t>
            </a:r>
            <a:r>
              <a:rPr lang="en-GB" sz="2400" dirty="0"/>
              <a:t>, the centre for deafened people (now Hearing Link), and the University of Greenwich </a:t>
            </a:r>
            <a:r>
              <a:rPr lang="en-GB" sz="2400" dirty="0" smtClean="0"/>
              <a:t>(2005)</a:t>
            </a:r>
          </a:p>
        </p:txBody>
      </p:sp>
    </p:spTree>
    <p:extLst>
      <p:ext uri="{BB962C8B-B14F-4D97-AF65-F5344CB8AC3E}">
        <p14:creationId xmlns:p14="http://schemas.microsoft.com/office/powerpoint/2010/main" val="157031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WIDER IMPLICATIONS - EMPLOYMENT</a:t>
            </a:r>
            <a:endParaRPr lang="en-US" dirty="0"/>
          </a:p>
        </p:txBody>
      </p:sp>
      <p:sp>
        <p:nvSpPr>
          <p:cNvPr id="5" name="Content Placeholder 2"/>
          <p:cNvSpPr txBox="1">
            <a:spLocks/>
          </p:cNvSpPr>
          <p:nvPr/>
        </p:nvSpPr>
        <p:spPr>
          <a:xfrm>
            <a:off x="609598" y="1844824"/>
            <a:ext cx="4538466"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smtClean="0"/>
              <a:t>3.7m working age people with hearing loss in the UK.</a:t>
            </a:r>
          </a:p>
          <a:p>
            <a:r>
              <a:rPr lang="en-GB" sz="2200" dirty="0" smtClean="0"/>
              <a:t>4,000 member responses and 27 in depth case studies.</a:t>
            </a:r>
          </a:p>
          <a:p>
            <a:r>
              <a:rPr lang="en-GB" sz="2200" dirty="0" smtClean="0"/>
              <a:t>Less than half people told their colleagues, only 37% told their employer.</a:t>
            </a:r>
          </a:p>
          <a:p>
            <a:r>
              <a:rPr lang="en-GB" sz="2200" dirty="0" smtClean="0"/>
              <a:t>14% changed jobs as a result of their hearing loss.</a:t>
            </a:r>
          </a:p>
          <a:p>
            <a:r>
              <a:rPr lang="en-GB" sz="2200" dirty="0" smtClean="0"/>
              <a:t>36% who retired early did so directly because of their hearing loss.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44824"/>
            <a:ext cx="3371165" cy="47592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27798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WIDER IMPLICATIONS – </a:t>
            </a:r>
            <a:br>
              <a:rPr lang="en-US" dirty="0" smtClean="0"/>
            </a:br>
            <a:r>
              <a:rPr lang="en-US" dirty="0" smtClean="0"/>
              <a:t>HEALTH AND SOCIAL CARE</a:t>
            </a:r>
            <a:endParaRPr lang="en-US" dirty="0"/>
          </a:p>
        </p:txBody>
      </p:sp>
      <p:sp>
        <p:nvSpPr>
          <p:cNvPr id="5" name="Content Placeholder 2"/>
          <p:cNvSpPr txBox="1">
            <a:spLocks/>
          </p:cNvSpPr>
          <p:nvPr/>
        </p:nvSpPr>
        <p:spPr>
          <a:xfrm>
            <a:off x="609598" y="1844824"/>
            <a:ext cx="4538466"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smtClean="0"/>
              <a:t>15 million people in the UK have long-term conditions.</a:t>
            </a:r>
          </a:p>
          <a:p>
            <a:pPr marL="0" indent="0">
              <a:buNone/>
            </a:pPr>
            <a:endParaRPr lang="en-GB" sz="2200" dirty="0" smtClean="0"/>
          </a:p>
          <a:p>
            <a:r>
              <a:rPr lang="en-GB" sz="2200" dirty="0" smtClean="0"/>
              <a:t>Co-morbidities with dementia, cardiovascular disease, stroke, diabetes, Parkinson's disease and sight loss.</a:t>
            </a:r>
          </a:p>
          <a:p>
            <a:pPr marL="0" indent="0">
              <a:buNone/>
            </a:pPr>
            <a:endParaRPr lang="en-GB" sz="2200" dirty="0" smtClean="0"/>
          </a:p>
          <a:p>
            <a:r>
              <a:rPr lang="en-GB" sz="2200" dirty="0" smtClean="0"/>
              <a:t>Big challenge to system to manage multiple long term conditions.</a:t>
            </a:r>
          </a:p>
          <a:p>
            <a:pPr marL="0" indent="0">
              <a:buNone/>
            </a:pPr>
            <a:endParaRPr lang="en-GB" sz="2200" dirty="0" smtClean="0"/>
          </a:p>
          <a:p>
            <a:endParaRPr lang="en-GB" sz="2200" dirty="0" smtClean="0"/>
          </a:p>
          <a:p>
            <a:endParaRPr lang="en-GB" sz="2200"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668" y="1835065"/>
            <a:ext cx="2825867" cy="483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311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CURRENT BARRIERS TO EARLY DETECTION</a:t>
            </a:r>
            <a:endParaRPr lang="en-US" dirty="0"/>
          </a:p>
        </p:txBody>
      </p:sp>
      <p:sp>
        <p:nvSpPr>
          <p:cNvPr id="5" name="Content Placeholder 2"/>
          <p:cNvSpPr txBox="1">
            <a:spLocks/>
          </p:cNvSpPr>
          <p:nvPr/>
        </p:nvSpPr>
        <p:spPr>
          <a:xfrm>
            <a:off x="337358" y="1844824"/>
            <a:ext cx="6128692"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Hearing loss has slow onset </a:t>
            </a:r>
            <a:r>
              <a:rPr lang="en-GB" sz="2000" dirty="0" smtClean="0"/>
              <a:t> it </a:t>
            </a:r>
            <a:r>
              <a:rPr lang="en-GB" sz="2000" dirty="0"/>
              <a:t>takes on average 10 years </a:t>
            </a:r>
            <a:r>
              <a:rPr lang="en-GB" sz="2000" dirty="0" smtClean="0"/>
              <a:t>before someone </a:t>
            </a:r>
            <a:r>
              <a:rPr lang="en-GB" sz="2000" dirty="0"/>
              <a:t>with hearing loss recognises that they have it and seeks support</a:t>
            </a:r>
            <a:r>
              <a:rPr lang="en-GB" sz="2000" dirty="0" smtClean="0"/>
              <a:t>.</a:t>
            </a:r>
          </a:p>
          <a:p>
            <a:pPr marL="0" indent="0">
              <a:buNone/>
            </a:pPr>
            <a:endParaRPr lang="en-GB" sz="2000" dirty="0"/>
          </a:p>
          <a:p>
            <a:r>
              <a:rPr lang="en-GB" sz="2000" dirty="0" smtClean="0"/>
              <a:t>There </a:t>
            </a:r>
            <a:r>
              <a:rPr lang="en-GB" sz="2000" dirty="0"/>
              <a:t>is a stigma associated with hearing loss which acts to prevent people from </a:t>
            </a:r>
            <a:r>
              <a:rPr lang="en-GB" sz="2000" dirty="0" smtClean="0"/>
              <a:t>seeking help.</a:t>
            </a:r>
            <a:r>
              <a:rPr lang="en-GB" sz="2000" dirty="0"/>
              <a:t> </a:t>
            </a:r>
            <a:r>
              <a:rPr lang="en-GB" sz="2000" dirty="0" smtClean="0"/>
              <a:t> Hearing </a:t>
            </a:r>
            <a:r>
              <a:rPr lang="en-GB" sz="2000" dirty="0"/>
              <a:t>loss is seen as part of the ageing </a:t>
            </a:r>
            <a:r>
              <a:rPr lang="en-GB" sz="2000" dirty="0" smtClean="0"/>
              <a:t>process</a:t>
            </a:r>
          </a:p>
          <a:p>
            <a:endParaRPr lang="en-GB" sz="2000" dirty="0" smtClean="0"/>
          </a:p>
          <a:p>
            <a:r>
              <a:rPr lang="en-GB" sz="2000" dirty="0" smtClean="0"/>
              <a:t>In order </a:t>
            </a:r>
            <a:r>
              <a:rPr lang="en-GB" sz="2000" dirty="0"/>
              <a:t>to have a hearing test from which an NHS hearing aid can be </a:t>
            </a:r>
            <a:r>
              <a:rPr lang="en-GB" sz="2000" dirty="0" smtClean="0"/>
              <a:t>fitted,  individuals </a:t>
            </a:r>
            <a:r>
              <a:rPr lang="en-GB" sz="2000" dirty="0"/>
              <a:t>must be </a:t>
            </a:r>
            <a:r>
              <a:rPr lang="en-GB" sz="2000" dirty="0" smtClean="0"/>
              <a:t>referred by </a:t>
            </a:r>
            <a:r>
              <a:rPr lang="en-GB" sz="2000" dirty="0"/>
              <a:t>their GP. Yet </a:t>
            </a:r>
            <a:r>
              <a:rPr lang="en-GB" sz="2000" dirty="0" smtClean="0"/>
              <a:t>45% of </a:t>
            </a:r>
            <a:r>
              <a:rPr lang="en-GB" sz="2000" dirty="0"/>
              <a:t>people who go to their GP to seek help for their hearing loss, do not get referred on.</a:t>
            </a:r>
          </a:p>
          <a:p>
            <a:endParaRPr lang="en-GB" sz="2200" dirty="0" smtClean="0"/>
          </a:p>
        </p:txBody>
      </p:sp>
      <p:pic>
        <p:nvPicPr>
          <p:cNvPr id="6" name="Picture 5"/>
          <p:cNvPicPr>
            <a:picLocks noChangeAspect="1"/>
          </p:cNvPicPr>
          <p:nvPr/>
        </p:nvPicPr>
        <p:blipFill>
          <a:blip r:embed="rId3" cstate="print"/>
          <a:stretch>
            <a:fillRect/>
          </a:stretch>
        </p:blipFill>
        <p:spPr>
          <a:xfrm>
            <a:off x="6466050" y="1949608"/>
            <a:ext cx="2422224" cy="3927664"/>
          </a:xfrm>
          <a:prstGeom prst="rect">
            <a:avLst/>
          </a:prstGeom>
          <a:effectLst/>
        </p:spPr>
      </p:pic>
    </p:spTree>
    <p:extLst>
      <p:ext uri="{BB962C8B-B14F-4D97-AF65-F5344CB8AC3E}">
        <p14:creationId xmlns:p14="http://schemas.microsoft.com/office/powerpoint/2010/main" val="203050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CONCLUSIONS – THE CHALLENGE</a:t>
            </a:r>
            <a:endParaRPr lang="en-US" dirty="0"/>
          </a:p>
        </p:txBody>
      </p:sp>
      <p:sp>
        <p:nvSpPr>
          <p:cNvPr id="5" name="Content Placeholder 2"/>
          <p:cNvSpPr txBox="1">
            <a:spLocks/>
          </p:cNvSpPr>
          <p:nvPr/>
        </p:nvSpPr>
        <p:spPr>
          <a:xfrm>
            <a:off x="337358" y="1844824"/>
            <a:ext cx="6128692"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Major public health issue</a:t>
            </a:r>
          </a:p>
          <a:p>
            <a:pPr marL="0" indent="0">
              <a:buNone/>
            </a:pPr>
            <a:endParaRPr lang="en-GB" sz="2400" dirty="0" smtClean="0"/>
          </a:p>
          <a:p>
            <a:r>
              <a:rPr lang="en-GB" sz="2400" dirty="0" smtClean="0"/>
              <a:t>Significant personal and economic cost</a:t>
            </a:r>
          </a:p>
          <a:p>
            <a:pPr marL="0" indent="0">
              <a:buNone/>
            </a:pPr>
            <a:endParaRPr lang="en-GB" sz="2400" dirty="0" smtClean="0"/>
          </a:p>
          <a:p>
            <a:r>
              <a:rPr lang="en-GB" sz="2400" dirty="0" smtClean="0"/>
              <a:t>Wide implications</a:t>
            </a:r>
          </a:p>
          <a:p>
            <a:pPr marL="0" indent="0">
              <a:buNone/>
            </a:pPr>
            <a:endParaRPr lang="en-GB" sz="2400" dirty="0" smtClean="0"/>
          </a:p>
          <a:p>
            <a:r>
              <a:rPr lang="en-GB" sz="2400" dirty="0" smtClean="0"/>
              <a:t>Barriers to action which are both personal and systemic</a:t>
            </a:r>
            <a:endParaRPr lang="en-GB" sz="2400" dirty="0"/>
          </a:p>
          <a:p>
            <a:endParaRPr lang="en-GB" sz="2200" dirty="0" smtClean="0"/>
          </a:p>
        </p:txBody>
      </p:sp>
    </p:spTree>
    <p:extLst>
      <p:ext uri="{BB962C8B-B14F-4D97-AF65-F5344CB8AC3E}">
        <p14:creationId xmlns:p14="http://schemas.microsoft.com/office/powerpoint/2010/main" val="205941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MAJOR RECOMMENDATIONS</a:t>
            </a:r>
            <a:endParaRPr lang="en-US" dirty="0"/>
          </a:p>
        </p:txBody>
      </p:sp>
      <p:sp>
        <p:nvSpPr>
          <p:cNvPr id="5" name="Content Placeholder 2"/>
          <p:cNvSpPr txBox="1">
            <a:spLocks/>
          </p:cNvSpPr>
          <p:nvPr/>
        </p:nvSpPr>
        <p:spPr>
          <a:xfrm>
            <a:off x="609598" y="1844824"/>
            <a:ext cx="7994850"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t>1. Screening - National and opportunistic screening programmes</a:t>
            </a:r>
          </a:p>
          <a:p>
            <a:pPr marL="0" indent="0">
              <a:buNone/>
            </a:pPr>
            <a:endParaRPr lang="en-GB" sz="1800" dirty="0"/>
          </a:p>
          <a:p>
            <a:pPr marL="0" indent="0">
              <a:buNone/>
            </a:pPr>
            <a:r>
              <a:rPr lang="en-GB" sz="1800" dirty="0" smtClean="0"/>
              <a:t>2.</a:t>
            </a:r>
            <a:r>
              <a:rPr lang="en-GB" sz="1800" dirty="0"/>
              <a:t> </a:t>
            </a:r>
            <a:r>
              <a:rPr lang="en-GB" sz="1800" dirty="0" smtClean="0"/>
              <a:t>Transform hearing services</a:t>
            </a:r>
          </a:p>
          <a:p>
            <a:pPr marL="0" indent="0">
              <a:buNone/>
            </a:pPr>
            <a:endParaRPr lang="en-GB" sz="1800" dirty="0"/>
          </a:p>
          <a:p>
            <a:pPr marL="0" indent="0">
              <a:buNone/>
            </a:pPr>
            <a:r>
              <a:rPr lang="en-GB" sz="1800" dirty="0" smtClean="0"/>
              <a:t>3. Publish </a:t>
            </a:r>
            <a:r>
              <a:rPr lang="en-GB" sz="1800" dirty="0"/>
              <a:t>and implement Hearing Loss Action </a:t>
            </a:r>
            <a:r>
              <a:rPr lang="en-GB" sz="1800" dirty="0" smtClean="0"/>
              <a:t>Plan</a:t>
            </a:r>
          </a:p>
          <a:p>
            <a:pPr marL="0" indent="0">
              <a:buNone/>
            </a:pPr>
            <a:endParaRPr lang="en-GB" sz="1800" dirty="0" smtClean="0"/>
          </a:p>
          <a:p>
            <a:pPr marL="0" indent="0">
              <a:buNone/>
            </a:pPr>
            <a:r>
              <a:rPr lang="en-GB" sz="1800" dirty="0" smtClean="0"/>
              <a:t>4. National </a:t>
            </a:r>
            <a:r>
              <a:rPr lang="en-GB" sz="1800" dirty="0"/>
              <a:t>commissioning </a:t>
            </a:r>
            <a:r>
              <a:rPr lang="en-GB" sz="1800" dirty="0" smtClean="0"/>
              <a:t>framework and NICE quality standards</a:t>
            </a:r>
          </a:p>
          <a:p>
            <a:pPr marL="0" indent="0">
              <a:buNone/>
            </a:pPr>
            <a:endParaRPr lang="en-GB" sz="1800" dirty="0" smtClean="0"/>
          </a:p>
          <a:p>
            <a:pPr marL="0" indent="0">
              <a:buNone/>
            </a:pPr>
            <a:r>
              <a:rPr lang="en-GB" sz="1800" dirty="0" smtClean="0"/>
              <a:t>5. Public </a:t>
            </a:r>
            <a:r>
              <a:rPr lang="en-GB" sz="1800" dirty="0"/>
              <a:t>health and public information </a:t>
            </a:r>
            <a:r>
              <a:rPr lang="en-GB" sz="1800" dirty="0" smtClean="0"/>
              <a:t>campaign</a:t>
            </a:r>
          </a:p>
          <a:p>
            <a:pPr marL="0" indent="0">
              <a:buNone/>
            </a:pPr>
            <a:endParaRPr lang="en-GB" sz="1800" dirty="0"/>
          </a:p>
          <a:p>
            <a:pPr marL="0" indent="0">
              <a:buNone/>
            </a:pPr>
            <a:r>
              <a:rPr lang="en-GB" sz="1800" dirty="0" smtClean="0"/>
              <a:t>6. Training </a:t>
            </a:r>
            <a:r>
              <a:rPr lang="en-GB" sz="1800" dirty="0"/>
              <a:t>for health and social care </a:t>
            </a:r>
            <a:r>
              <a:rPr lang="en-GB" sz="1800" dirty="0" smtClean="0"/>
              <a:t>professionals</a:t>
            </a:r>
          </a:p>
          <a:p>
            <a:pPr marL="0" indent="0">
              <a:buNone/>
            </a:pPr>
            <a:endParaRPr lang="en-GB" sz="1800" dirty="0" smtClean="0"/>
          </a:p>
          <a:p>
            <a:pPr marL="0" indent="0">
              <a:buNone/>
            </a:pPr>
            <a:r>
              <a:rPr lang="en-GB" sz="1800" dirty="0" smtClean="0"/>
              <a:t>7. Employment – employer attitudes and Access to Work</a:t>
            </a:r>
            <a:endParaRPr lang="en-GB" sz="1800" dirty="0"/>
          </a:p>
          <a:p>
            <a:pPr marL="0" indent="0">
              <a:buNone/>
            </a:pPr>
            <a:endParaRPr lang="en-GB" sz="1800" dirty="0"/>
          </a:p>
          <a:p>
            <a:pPr marL="0" indent="0">
              <a:buNone/>
            </a:pPr>
            <a:r>
              <a:rPr lang="en-GB" sz="1800" dirty="0" smtClean="0"/>
              <a:t>8. Deaf and hearing loss awareness in public and institutional settings</a:t>
            </a:r>
            <a:endParaRPr lang="en-GB" sz="1800" dirty="0"/>
          </a:p>
          <a:p>
            <a:endParaRPr lang="en-GB" sz="2000" dirty="0" smtClean="0"/>
          </a:p>
        </p:txBody>
      </p:sp>
      <p:sp>
        <p:nvSpPr>
          <p:cNvPr id="6" name="Content Placeholder 2"/>
          <p:cNvSpPr txBox="1">
            <a:spLocks/>
          </p:cNvSpPr>
          <p:nvPr/>
        </p:nvSpPr>
        <p:spPr>
          <a:xfrm>
            <a:off x="609598" y="1844824"/>
            <a:ext cx="4538466"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200" b="1" dirty="0" smtClean="0"/>
          </a:p>
        </p:txBody>
      </p:sp>
    </p:spTree>
    <p:extLst>
      <p:ext uri="{BB962C8B-B14F-4D97-AF65-F5344CB8AC3E}">
        <p14:creationId xmlns:p14="http://schemas.microsoft.com/office/powerpoint/2010/main" val="1502050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1 - SCREENING</a:t>
            </a:r>
            <a:endParaRPr lang="en-US" dirty="0"/>
          </a:p>
        </p:txBody>
      </p:sp>
      <p:sp>
        <p:nvSpPr>
          <p:cNvPr id="6" name="Content Placeholder 2"/>
          <p:cNvSpPr txBox="1">
            <a:spLocks/>
          </p:cNvSpPr>
          <p:nvPr/>
        </p:nvSpPr>
        <p:spPr>
          <a:xfrm>
            <a:off x="337358" y="1844825"/>
            <a:ext cx="5458778" cy="2592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smtClean="0"/>
              <a:t>National Screening Programme</a:t>
            </a:r>
          </a:p>
          <a:p>
            <a:pPr marL="0" indent="0">
              <a:buNone/>
            </a:pPr>
            <a:endParaRPr lang="en-GB" sz="2000" dirty="0"/>
          </a:p>
          <a:p>
            <a:r>
              <a:rPr lang="en-GB" sz="2000" dirty="0" smtClean="0"/>
              <a:t>Hearing </a:t>
            </a:r>
            <a:r>
              <a:rPr lang="en-GB" sz="2000" dirty="0"/>
              <a:t>loss to be built into health </a:t>
            </a:r>
            <a:r>
              <a:rPr lang="en-GB" sz="2000" dirty="0" smtClean="0"/>
              <a:t>check-ups and other  opportunistic screening.</a:t>
            </a:r>
          </a:p>
          <a:p>
            <a:pPr marL="0" indent="0">
              <a:buNone/>
            </a:pPr>
            <a:endParaRPr lang="en-GB" sz="2000" dirty="0"/>
          </a:p>
          <a:p>
            <a:r>
              <a:rPr lang="en-GB" sz="2000" dirty="0" smtClean="0"/>
              <a:t>Pilots of </a:t>
            </a:r>
            <a:r>
              <a:rPr lang="en-GB" sz="2000" dirty="0"/>
              <a:t>alternative </a:t>
            </a:r>
            <a:r>
              <a:rPr lang="en-GB" sz="2000" dirty="0" smtClean="0"/>
              <a:t>models such </a:t>
            </a:r>
            <a:r>
              <a:rPr lang="en-GB" sz="2000" dirty="0"/>
              <a:t>as </a:t>
            </a:r>
            <a:r>
              <a:rPr lang="en-GB" sz="2000" dirty="0" smtClean="0"/>
              <a:t>self-referral.</a:t>
            </a:r>
            <a:endParaRPr lang="en-GB" sz="22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66661"/>
            <a:ext cx="5438378" cy="197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print"/>
          <a:stretch>
            <a:fillRect/>
          </a:stretch>
        </p:blipFill>
        <p:spPr>
          <a:xfrm>
            <a:off x="6372200" y="1792651"/>
            <a:ext cx="2406651" cy="4649954"/>
          </a:xfrm>
          <a:prstGeom prst="rect">
            <a:avLst/>
          </a:prstGeom>
        </p:spPr>
      </p:pic>
    </p:spTree>
    <p:extLst>
      <p:ext uri="{BB962C8B-B14F-4D97-AF65-F5344CB8AC3E}">
        <p14:creationId xmlns:p14="http://schemas.microsoft.com/office/powerpoint/2010/main" val="297647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2 - TRANSFORM HEARING SERVICES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50707"/>
            <a:ext cx="8892025" cy="460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482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3 – PUBLISH AND IMPLEMENT ACTION PLAN</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57151"/>
            <a:ext cx="2952328" cy="42347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ontent Placeholder 2"/>
          <p:cNvSpPr txBox="1">
            <a:spLocks/>
          </p:cNvSpPr>
          <p:nvPr/>
        </p:nvSpPr>
        <p:spPr>
          <a:xfrm>
            <a:off x="3851920" y="2057151"/>
            <a:ext cx="5040560" cy="4097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Published in March 2015</a:t>
            </a:r>
          </a:p>
          <a:p>
            <a:pPr marL="0" indent="0">
              <a:buNone/>
            </a:pPr>
            <a:endParaRPr lang="en-GB" sz="2400" dirty="0" smtClean="0"/>
          </a:p>
          <a:p>
            <a:r>
              <a:rPr lang="en-GB" sz="2400" dirty="0" smtClean="0"/>
              <a:t>Now trying to secure clear implementation plan</a:t>
            </a:r>
          </a:p>
          <a:p>
            <a:pPr marL="0" indent="0">
              <a:buNone/>
            </a:pPr>
            <a:endParaRPr lang="en-GB" sz="2400" dirty="0" smtClean="0"/>
          </a:p>
        </p:txBody>
      </p:sp>
    </p:spTree>
    <p:extLst>
      <p:ext uri="{BB962C8B-B14F-4D97-AF65-F5344CB8AC3E}">
        <p14:creationId xmlns:p14="http://schemas.microsoft.com/office/powerpoint/2010/main" val="4050876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4 – STANDARDS</a:t>
            </a:r>
            <a:endParaRPr lang="en-US" dirty="0"/>
          </a:p>
        </p:txBody>
      </p:sp>
      <p:sp>
        <p:nvSpPr>
          <p:cNvPr id="4" name="Content Placeholder 2"/>
          <p:cNvSpPr txBox="1">
            <a:spLocks/>
          </p:cNvSpPr>
          <p:nvPr/>
        </p:nvSpPr>
        <p:spPr>
          <a:xfrm>
            <a:off x="467544" y="1844824"/>
            <a:ext cx="8202860"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b="1" i="1" dirty="0"/>
              <a:t>Strategic direction is needed now </a:t>
            </a:r>
            <a:r>
              <a:rPr lang="en-GB" sz="2400" b="1" dirty="0"/>
              <a:t>- </a:t>
            </a:r>
            <a:r>
              <a:rPr lang="en-GB" sz="2400" dirty="0"/>
              <a:t>Government should publish the long-awaited </a:t>
            </a:r>
            <a:r>
              <a:rPr lang="en-GB" sz="2400" dirty="0" smtClean="0"/>
              <a:t>Action Plan </a:t>
            </a:r>
            <a:r>
              <a:rPr lang="en-GB" sz="2400" dirty="0"/>
              <a:t>on hearing loss. But this must be allied to a national commissioning framework </a:t>
            </a:r>
            <a:r>
              <a:rPr lang="en-GB" sz="2400" dirty="0" smtClean="0"/>
              <a:t>and an </a:t>
            </a:r>
            <a:r>
              <a:rPr lang="en-GB" sz="2400" dirty="0"/>
              <a:t>appropriate NICE quality standard to ensure high quality services are </a:t>
            </a:r>
            <a:r>
              <a:rPr lang="en-GB" sz="2400" dirty="0" smtClean="0"/>
              <a:t>consistently provided</a:t>
            </a:r>
            <a:r>
              <a:rPr lang="en-GB" sz="2400" dirty="0"/>
              <a:t>, developed in consultation with patient groups, individuals and professionals </a:t>
            </a:r>
            <a:r>
              <a:rPr lang="en-GB" sz="2400" dirty="0" smtClean="0"/>
              <a:t>– representing </a:t>
            </a:r>
            <a:r>
              <a:rPr lang="en-GB" sz="2400" dirty="0"/>
              <a:t>the public, private and third sector</a:t>
            </a:r>
            <a:r>
              <a:rPr lang="en-GB" sz="2400" i="1" dirty="0"/>
              <a:t>.</a:t>
            </a:r>
            <a:endParaRPr lang="en-GB" sz="22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039279"/>
            <a:ext cx="4141422" cy="99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379" y="5039279"/>
            <a:ext cx="32480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37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5997600" cy="878400"/>
          </a:xfrm>
        </p:spPr>
        <p:txBody>
          <a:bodyPr/>
          <a:lstStyle/>
          <a:p>
            <a:r>
              <a:rPr lang="en-GB" dirty="0" smtClean="0"/>
              <a:t>WHO WE ARE</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348880"/>
            <a:ext cx="545219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7"/>
          <p:cNvSpPr>
            <a:spLocks noGrp="1"/>
          </p:cNvSpPr>
          <p:nvPr>
            <p:ph idx="1"/>
          </p:nvPr>
        </p:nvSpPr>
        <p:spPr>
          <a:xfrm>
            <a:off x="6084168" y="2348880"/>
            <a:ext cx="2787060" cy="3888431"/>
          </a:xfrm>
        </p:spPr>
        <p:txBody>
          <a:bodyPr>
            <a:normAutofit/>
          </a:bodyPr>
          <a:lstStyle/>
          <a:p>
            <a:pPr marL="0" indent="0">
              <a:buNone/>
            </a:pPr>
            <a:r>
              <a:rPr lang="en-GB" sz="2200" dirty="0" smtClean="0"/>
              <a:t>We’re the charity working for a world where hearing loss doesn't limit or label people, where tinnitus is silenced – and where people value and look after their hearing. </a:t>
            </a:r>
            <a:endParaRPr lang="en-GB" sz="2200" dirty="0"/>
          </a:p>
        </p:txBody>
      </p:sp>
    </p:spTree>
    <p:extLst>
      <p:ext uri="{BB962C8B-B14F-4D97-AF65-F5344CB8AC3E}">
        <p14:creationId xmlns:p14="http://schemas.microsoft.com/office/powerpoint/2010/main" val="2306176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5 – PUBLIC HEALTH AND PUBLIC INFORMATION</a:t>
            </a:r>
            <a:endParaRPr lang="en-US" dirty="0"/>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22568"/>
            <a:ext cx="7236296" cy="425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518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6 – TRAINING FOR HEALTH AND SOCIAL CARE PROFESSIONALS</a:t>
            </a:r>
            <a:endParaRPr lang="en-US" dirty="0"/>
          </a:p>
        </p:txBody>
      </p:sp>
      <p:pic>
        <p:nvPicPr>
          <p:cNvPr id="8194" name="Picture 2" descr="an older lady wearing headphones and a hearing loop being pushed in a wheel chair by a nur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44824"/>
            <a:ext cx="8280920" cy="467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649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7 – EMPLOYMENT</a:t>
            </a:r>
            <a:endParaRPr lang="en-US" dirty="0"/>
          </a:p>
        </p:txBody>
      </p:sp>
      <p:sp>
        <p:nvSpPr>
          <p:cNvPr id="3" name="Content Placeholder 2"/>
          <p:cNvSpPr txBox="1">
            <a:spLocks/>
          </p:cNvSpPr>
          <p:nvPr/>
        </p:nvSpPr>
        <p:spPr>
          <a:xfrm>
            <a:off x="5580112" y="2057151"/>
            <a:ext cx="3312368" cy="40976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Employer attitudes</a:t>
            </a:r>
          </a:p>
          <a:p>
            <a:pPr marL="0" indent="0">
              <a:buNone/>
            </a:pPr>
            <a:endParaRPr lang="en-GB" sz="2400" dirty="0" smtClean="0"/>
          </a:p>
          <a:p>
            <a:r>
              <a:rPr lang="en-GB" sz="2400" dirty="0" smtClean="0"/>
              <a:t>Vital role for Human Resources teams</a:t>
            </a:r>
          </a:p>
          <a:p>
            <a:pPr marL="0" indent="0">
              <a:buNone/>
            </a:pPr>
            <a:endParaRPr lang="en-GB" sz="2400" dirty="0" smtClean="0"/>
          </a:p>
          <a:p>
            <a:r>
              <a:rPr lang="en-GB" sz="2400" dirty="0" smtClean="0"/>
              <a:t>Access to work – reform and expansion</a:t>
            </a:r>
          </a:p>
          <a:p>
            <a:pPr marL="0" indent="0">
              <a:buNone/>
            </a:pPr>
            <a:endParaRPr lang="en-GB" sz="2400" dirty="0" smtClean="0"/>
          </a:p>
          <a:p>
            <a:pPr marL="0" indent="0">
              <a:buNone/>
            </a:pPr>
            <a:endParaRPr lang="en-GB" sz="2400" dirty="0" smtClean="0"/>
          </a:p>
        </p:txBody>
      </p:sp>
      <p:pic>
        <p:nvPicPr>
          <p:cNvPr id="7172" name="Picture 4" descr="A deaf person working on a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57151"/>
            <a:ext cx="5005700" cy="374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59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6505456" cy="1132000"/>
          </a:xfrm>
        </p:spPr>
        <p:txBody>
          <a:bodyPr/>
          <a:lstStyle/>
          <a:p>
            <a:r>
              <a:rPr lang="en-US" dirty="0" smtClean="0"/>
              <a:t>RECOMMENDATION 8 – DEAF AND HEARING LOSS AWARENESS</a:t>
            </a:r>
            <a:endParaRPr lang="en-US" dirty="0"/>
          </a:p>
        </p:txBody>
      </p:sp>
      <p:pic>
        <p:nvPicPr>
          <p:cNvPr id="6146" name="Picture 2" descr="Deaf Awareness Inf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91730"/>
            <a:ext cx="842493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95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Tree>
    <p:extLst>
      <p:ext uri="{BB962C8B-B14F-4D97-AF65-F5344CB8AC3E}">
        <p14:creationId xmlns:p14="http://schemas.microsoft.com/office/powerpoint/2010/main" val="4030183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08687"/>
            <a:ext cx="8064896" cy="235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38" y="4349422"/>
            <a:ext cx="8089801" cy="201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916832"/>
            <a:ext cx="8064896" cy="2246769"/>
          </a:xfrm>
          <a:prstGeom prst="rect">
            <a:avLst/>
          </a:prstGeom>
          <a:noFill/>
          <a:ln>
            <a:noFill/>
          </a:ln>
        </p:spPr>
        <p:txBody>
          <a:bodyPr wrap="square" rtlCol="0">
            <a:spAutoFit/>
          </a:bodyPr>
          <a:lstStyle>
            <a:defPPr>
              <a:defRPr lang="en-US"/>
            </a:defPPr>
            <a:lvl1pPr>
              <a:defRPr sz="2800" b="1">
                <a:latin typeface="Arial" panose="020B0604020202020204" pitchFamily="34" charset="0"/>
                <a:cs typeface="Arial" panose="020B0604020202020204" pitchFamily="34" charset="0"/>
              </a:defRPr>
            </a:lvl1pPr>
          </a:lstStyle>
          <a:p>
            <a:r>
              <a:rPr lang="en-GB" dirty="0"/>
              <a:t>We help people confronting deafness, tinnitus and hearing loss to live the life they choose.  </a:t>
            </a:r>
          </a:p>
          <a:p>
            <a:endParaRPr lang="en-GB" dirty="0"/>
          </a:p>
          <a:p>
            <a:r>
              <a:rPr lang="en-GB" dirty="0"/>
              <a:t>We enable them to take control of their lives and remove the barriers in their way.</a:t>
            </a:r>
          </a:p>
        </p:txBody>
      </p:sp>
      <p:sp>
        <p:nvSpPr>
          <p:cNvPr id="3" name="Title 2"/>
          <p:cNvSpPr>
            <a:spLocks noGrp="1"/>
          </p:cNvSpPr>
          <p:nvPr>
            <p:ph type="title"/>
          </p:nvPr>
        </p:nvSpPr>
        <p:spPr/>
        <p:txBody>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solidFill>
                  <a:srgbClr val="00AEEF"/>
                </a:solidFill>
              </a:rPr>
              <a:t/>
            </a:r>
            <a:br>
              <a:rPr lang="en-GB" dirty="0">
                <a:solidFill>
                  <a:srgbClr val="00AEEF"/>
                </a:solidFill>
              </a:rPr>
            </a:br>
            <a:r>
              <a:rPr lang="en-GB" sz="2800" dirty="0" smtClean="0">
                <a:solidFill>
                  <a:srgbClr val="00AEEF"/>
                </a:solidFill>
              </a:rPr>
              <a:t>what we do and our goals</a:t>
            </a:r>
            <a:endParaRPr lang="en-GB" sz="2800" dirty="0">
              <a:solidFill>
                <a:srgbClr val="00AEEF"/>
              </a:solidFill>
            </a:endParaRPr>
          </a:p>
        </p:txBody>
      </p:sp>
      <p:sp>
        <p:nvSpPr>
          <p:cNvPr id="6" name="Rectangle 5"/>
          <p:cNvSpPr/>
          <p:nvPr/>
        </p:nvSpPr>
        <p:spPr>
          <a:xfrm>
            <a:off x="472972" y="4349422"/>
            <a:ext cx="8059468" cy="1815882"/>
          </a:xfrm>
          <a:prstGeom prst="rect">
            <a:avLst/>
          </a:prstGeom>
          <a:noFill/>
          <a:ln>
            <a:noFill/>
          </a:ln>
        </p:spPr>
        <p:txBody>
          <a:bodyPr wrap="square">
            <a:spAutoFit/>
          </a:bodyPr>
          <a:lstStyle/>
          <a:p>
            <a:r>
              <a:rPr lang="en-GB" sz="2800" dirty="0">
                <a:latin typeface="Arial" panose="020B0604020202020204" pitchFamily="34" charset="0"/>
                <a:cs typeface="Arial" panose="020B0604020202020204" pitchFamily="34" charset="0"/>
              </a:rPr>
              <a:t>We give people </a:t>
            </a:r>
            <a:r>
              <a:rPr lang="en-GB" sz="2800" b="1" dirty="0">
                <a:latin typeface="Arial" panose="020B0604020202020204" pitchFamily="34" charset="0"/>
                <a:cs typeface="Arial" panose="020B0604020202020204" pitchFamily="34" charset="0"/>
              </a:rPr>
              <a:t>support and care, </a:t>
            </a:r>
            <a:r>
              <a:rPr lang="en-GB" sz="2800" dirty="0">
                <a:latin typeface="Arial" panose="020B0604020202020204" pitchFamily="34" charset="0"/>
                <a:cs typeface="Arial" panose="020B0604020202020204" pitchFamily="34" charset="0"/>
              </a:rPr>
              <a:t>develop </a:t>
            </a:r>
            <a:r>
              <a:rPr lang="en-GB" sz="2800" b="1" dirty="0">
                <a:latin typeface="Arial" panose="020B0604020202020204" pitchFamily="34" charset="0"/>
                <a:cs typeface="Arial" panose="020B0604020202020204" pitchFamily="34" charset="0"/>
              </a:rPr>
              <a:t>technology and treatments, </a:t>
            </a:r>
            <a:r>
              <a:rPr lang="en-GB" sz="2800" dirty="0">
                <a:latin typeface="Arial" panose="020B0604020202020204" pitchFamily="34" charset="0"/>
                <a:cs typeface="Arial" panose="020B0604020202020204" pitchFamily="34" charset="0"/>
              </a:rPr>
              <a:t>and campaign for </a:t>
            </a:r>
            <a:r>
              <a:rPr lang="en-GB" sz="2800" b="1" dirty="0">
                <a:latin typeface="Arial" panose="020B0604020202020204" pitchFamily="34" charset="0"/>
                <a:cs typeface="Arial" panose="020B0604020202020204" pitchFamily="34" charset="0"/>
              </a:rPr>
              <a:t>equality</a:t>
            </a:r>
            <a:r>
              <a:rPr lang="en-GB" sz="2800" dirty="0">
                <a:latin typeface="Arial" panose="020B0604020202020204" pitchFamily="34" charset="0"/>
                <a:cs typeface="Arial" panose="020B0604020202020204" pitchFamily="34" charset="0"/>
              </a:rPr>
              <a:t>.  </a:t>
            </a:r>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38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AEEF"/>
                </a:solidFill>
              </a:rPr>
              <a:t>STRATEGIC </a:t>
            </a:r>
            <a:r>
              <a:rPr lang="en-GB" dirty="0">
                <a:solidFill>
                  <a:srgbClr val="00AEEF"/>
                </a:solidFill>
              </a:rPr>
              <a:t>programmes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2816"/>
            <a:ext cx="807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42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COMMISSION ON HEARING LOSS</a:t>
            </a:r>
            <a:endParaRPr lang="en-US" dirty="0"/>
          </a:p>
        </p:txBody>
      </p:sp>
      <p:sp>
        <p:nvSpPr>
          <p:cNvPr id="5" name="Content Placeholder 2"/>
          <p:cNvSpPr txBox="1">
            <a:spLocks/>
          </p:cNvSpPr>
          <p:nvPr/>
        </p:nvSpPr>
        <p:spPr>
          <a:xfrm>
            <a:off x="609598" y="1844824"/>
            <a:ext cx="4682482"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smtClean="0"/>
              <a:t>Established by the International Longevity Centre UK</a:t>
            </a:r>
          </a:p>
          <a:p>
            <a:r>
              <a:rPr lang="en-GB" sz="2200" dirty="0" smtClean="0"/>
              <a:t>Chaired by Baroness Greengross; with membership of parliamentarians and sector experts.</a:t>
            </a:r>
          </a:p>
          <a:p>
            <a:r>
              <a:rPr lang="en-GB" sz="2200" dirty="0" smtClean="0"/>
              <a:t>Oral and written evidence from over thirty organisations and individuals</a:t>
            </a:r>
          </a:p>
          <a:p>
            <a:r>
              <a:rPr lang="en-GB" sz="2200" dirty="0" smtClean="0"/>
              <a:t>Supported by research by the ILC team</a:t>
            </a:r>
          </a:p>
          <a:p>
            <a:endParaRPr lang="en-GB" sz="2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664" y="1844824"/>
            <a:ext cx="3337410" cy="479701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4643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KEY QUESTIONS FOR THE COMMISSION</a:t>
            </a:r>
            <a:endParaRPr lang="en-US" dirty="0"/>
          </a:p>
        </p:txBody>
      </p:sp>
      <p:sp>
        <p:nvSpPr>
          <p:cNvPr id="5" name="Content Placeholder 2"/>
          <p:cNvSpPr txBox="1">
            <a:spLocks/>
          </p:cNvSpPr>
          <p:nvPr/>
        </p:nvSpPr>
        <p:spPr>
          <a:xfrm>
            <a:off x="609598" y="1844824"/>
            <a:ext cx="8138866"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t>How and to what extent can hearing loss impact on a person’s </a:t>
            </a:r>
            <a:r>
              <a:rPr lang="en-GB" sz="2000" b="1" dirty="0"/>
              <a:t>quality of life</a:t>
            </a:r>
            <a:r>
              <a:rPr lang="en-GB" sz="2000" dirty="0"/>
              <a:t>?</a:t>
            </a:r>
          </a:p>
          <a:p>
            <a:r>
              <a:rPr lang="en-GB" sz="2000" dirty="0" smtClean="0"/>
              <a:t>What </a:t>
            </a:r>
            <a:r>
              <a:rPr lang="en-GB" sz="2000" dirty="0"/>
              <a:t>are the </a:t>
            </a:r>
            <a:r>
              <a:rPr lang="en-GB" sz="2000" b="1" dirty="0"/>
              <a:t>wider implications</a:t>
            </a:r>
            <a:r>
              <a:rPr lang="en-GB" sz="2000" dirty="0"/>
              <a:t> </a:t>
            </a:r>
            <a:r>
              <a:rPr lang="en-GB" sz="2000" dirty="0" smtClean="0"/>
              <a:t>with </a:t>
            </a:r>
            <a:r>
              <a:rPr lang="en-GB" sz="2000" dirty="0"/>
              <a:t>regard to social isolation, loneliness </a:t>
            </a:r>
            <a:r>
              <a:rPr lang="en-GB" sz="2000" dirty="0" smtClean="0"/>
              <a:t>and exclusion</a:t>
            </a:r>
            <a:r>
              <a:rPr lang="en-GB" sz="2000" dirty="0"/>
              <a:t>, employment and extending working life, equal access to health and social care?</a:t>
            </a:r>
          </a:p>
          <a:p>
            <a:r>
              <a:rPr lang="en-GB" sz="2000" dirty="0" smtClean="0"/>
              <a:t>What </a:t>
            </a:r>
            <a:r>
              <a:rPr lang="en-GB" sz="2000" dirty="0"/>
              <a:t>are the </a:t>
            </a:r>
            <a:r>
              <a:rPr lang="en-GB" sz="2000" b="1" dirty="0"/>
              <a:t>current barriers </a:t>
            </a:r>
            <a:r>
              <a:rPr lang="en-GB" sz="2000" dirty="0"/>
              <a:t>which prevent early detection and support of hearing loss?</a:t>
            </a:r>
          </a:p>
          <a:p>
            <a:r>
              <a:rPr lang="en-GB" sz="2000" dirty="0" smtClean="0"/>
              <a:t>How </a:t>
            </a:r>
            <a:r>
              <a:rPr lang="en-GB" sz="2000" dirty="0"/>
              <a:t>can we </a:t>
            </a:r>
            <a:r>
              <a:rPr lang="en-GB" sz="2000" b="1" dirty="0"/>
              <a:t>support people to recognise their hearing loss</a:t>
            </a:r>
            <a:r>
              <a:rPr lang="en-GB" sz="2000" dirty="0"/>
              <a:t> earlier and come forward for help?</a:t>
            </a:r>
          </a:p>
          <a:p>
            <a:r>
              <a:rPr lang="en-GB" sz="2000" dirty="0" smtClean="0"/>
              <a:t>How </a:t>
            </a:r>
            <a:r>
              <a:rPr lang="en-GB" sz="2000" dirty="0"/>
              <a:t>can we </a:t>
            </a:r>
            <a:r>
              <a:rPr lang="en-GB" sz="2000" b="1" dirty="0"/>
              <a:t>de-stigmatise hearing loss </a:t>
            </a:r>
            <a:r>
              <a:rPr lang="en-GB" sz="2000" dirty="0"/>
              <a:t>and the use of hearing aids?</a:t>
            </a:r>
          </a:p>
          <a:p>
            <a:r>
              <a:rPr lang="en-GB" sz="2000" dirty="0" smtClean="0"/>
              <a:t>How </a:t>
            </a:r>
            <a:r>
              <a:rPr lang="en-GB" sz="2000" dirty="0"/>
              <a:t>can public and private health and social care providers </a:t>
            </a:r>
            <a:r>
              <a:rPr lang="en-GB" sz="2000" b="1" dirty="0"/>
              <a:t>improve early detection </a:t>
            </a:r>
            <a:r>
              <a:rPr lang="en-GB" sz="2000" b="1" dirty="0" smtClean="0"/>
              <a:t>and hearing </a:t>
            </a:r>
            <a:r>
              <a:rPr lang="en-GB" sz="2000" b="1" dirty="0"/>
              <a:t>services</a:t>
            </a:r>
            <a:r>
              <a:rPr lang="en-GB" sz="2000" dirty="0"/>
              <a:t>?</a:t>
            </a:r>
            <a:endParaRPr lang="en-GB" sz="2000" dirty="0" smtClean="0"/>
          </a:p>
        </p:txBody>
      </p:sp>
    </p:spTree>
    <p:extLst>
      <p:ext uri="{BB962C8B-B14F-4D97-AF65-F5344CB8AC3E}">
        <p14:creationId xmlns:p14="http://schemas.microsoft.com/office/powerpoint/2010/main" val="1007043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HEARING LOSS – THE BASIC STATS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7298432" cy="493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286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a:xfrm>
            <a:off x="370800" y="496800"/>
            <a:ext cx="5997600" cy="1132000"/>
          </a:xfrm>
        </p:spPr>
        <p:txBody>
          <a:bodyPr/>
          <a:lstStyle/>
          <a:p>
            <a:r>
              <a:rPr lang="en-US" dirty="0" smtClean="0"/>
              <a:t>QUALITY OF LIFE</a:t>
            </a:r>
            <a:br>
              <a:rPr lang="en-US" dirty="0" smtClean="0"/>
            </a:br>
            <a:r>
              <a:rPr lang="en-US" dirty="0" smtClean="0"/>
              <a:t>RELATED RESEARCH (1)</a:t>
            </a:r>
            <a:endParaRPr lang="en-US" dirty="0"/>
          </a:p>
        </p:txBody>
      </p:sp>
      <p:sp>
        <p:nvSpPr>
          <p:cNvPr id="8" name="Content Placeholder 2"/>
          <p:cNvSpPr txBox="1">
            <a:spLocks/>
          </p:cNvSpPr>
          <p:nvPr/>
        </p:nvSpPr>
        <p:spPr>
          <a:xfrm>
            <a:off x="472762" y="1853294"/>
            <a:ext cx="5762602"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smtClean="0"/>
              <a:t>Hear-It (2006) Bridget Shield, London Southbank University:</a:t>
            </a:r>
          </a:p>
          <a:p>
            <a:r>
              <a:rPr lang="en-GB" sz="2200" dirty="0" smtClean="0"/>
              <a:t>16% of all Europeans has a hearing loss</a:t>
            </a:r>
          </a:p>
          <a:p>
            <a:r>
              <a:rPr lang="en-GB" sz="2200" dirty="0" smtClean="0"/>
              <a:t>55m adults  in EU</a:t>
            </a:r>
          </a:p>
          <a:p>
            <a:r>
              <a:rPr lang="en-GB" sz="2200" dirty="0" smtClean="0"/>
              <a:t>Unaided hearing loss costs 170bn Euro</a:t>
            </a:r>
          </a:p>
          <a:p>
            <a:pPr marL="0" indent="0">
              <a:buNone/>
            </a:pPr>
            <a:r>
              <a:rPr lang="en-GB" sz="2200" dirty="0" smtClean="0"/>
              <a:t>Hearing Problems and Working Life (2006</a:t>
            </a:r>
            <a:r>
              <a:rPr lang="en-GB" sz="2200" dirty="0"/>
              <a:t>) </a:t>
            </a:r>
            <a:r>
              <a:rPr lang="en-GB" sz="2200" dirty="0" smtClean="0"/>
              <a:t>Christensen, Danish National Institute of Social Research:</a:t>
            </a:r>
            <a:endParaRPr lang="en-GB" sz="2200" dirty="0"/>
          </a:p>
          <a:p>
            <a:r>
              <a:rPr lang="en-GB" sz="2200" dirty="0" smtClean="0"/>
              <a:t>Labour market and working life 50-64</a:t>
            </a:r>
            <a:endParaRPr lang="en-GB" sz="2200" dirty="0"/>
          </a:p>
          <a:p>
            <a:r>
              <a:rPr lang="en-GB" sz="2200" dirty="0" smtClean="0"/>
              <a:t>360m Euro productivity loss</a:t>
            </a:r>
            <a:endParaRPr lang="en-GB" sz="2200" dirty="0"/>
          </a:p>
          <a:p>
            <a:endParaRPr lang="en-GB" sz="2200" dirty="0" smtClean="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5364" y="1844824"/>
            <a:ext cx="272154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138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384"/>
            <a:ext cx="7772400" cy="1656184"/>
          </a:xfrm>
        </p:spPr>
        <p:txBody>
          <a:bodyPr/>
          <a:lstStyle/>
          <a:p>
            <a:r>
              <a:rPr lang="en-US" dirty="0"/>
              <a:t>QUALITY OF LIFE</a:t>
            </a:r>
            <a:br>
              <a:rPr lang="en-US" dirty="0"/>
            </a:br>
            <a:r>
              <a:rPr lang="en-US" dirty="0"/>
              <a:t>RELATED RESEARCH </a:t>
            </a:r>
            <a:r>
              <a:rPr lang="en-US" dirty="0" smtClean="0"/>
              <a:t>(2)</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16832"/>
            <a:ext cx="3167270" cy="4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3636877" y="1954331"/>
            <a:ext cx="4895563" cy="43099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C008C"/>
              </a:buClr>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EC008C"/>
              </a:buClr>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EC008C"/>
              </a:buClr>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EC008C"/>
              </a:buClr>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smtClean="0"/>
              <a:t>£30bn (37bn euros) per annum as the direct costs of treating hearing loss and of dealing with the health and social impacts.</a:t>
            </a:r>
          </a:p>
          <a:p>
            <a:r>
              <a:rPr lang="en-GB" sz="2200" dirty="0" smtClean="0"/>
              <a:t>Refers to health, mental health, mortality, cognitive function, social life and employment.</a:t>
            </a:r>
          </a:p>
          <a:p>
            <a:pPr marL="0" indent="0">
              <a:buNone/>
            </a:pPr>
            <a:endParaRPr lang="en-GB" sz="2200" dirty="0" smtClean="0"/>
          </a:p>
          <a:p>
            <a:endParaRPr lang="en-GB" sz="2200" dirty="0" smtClean="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4598315"/>
            <a:ext cx="4717579" cy="180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933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england v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NID Category Document" ma:contentTypeID="0x010100E857B06232CA11E0A8CB6B80DFD7208500CFF085B032D111E082E9E587DFD7208500D70FFA721CC1D3458FE0EA2D2914B9F1" ma:contentTypeVersion="1" ma:contentTypeDescription="" ma:contentTypeScope="" ma:versionID="75ecf14e4ca0d21f33d83cf4bc8cfd48">
  <xsd:schema xmlns:xsd="http://www.w3.org/2001/XMLSchema" xmlns:xs="http://www.w3.org/2001/XMLSchema" xmlns:p="http://schemas.microsoft.com/office/2006/metadata/properties" xmlns:ns2="E8ADB508-CE0E-447E-B539-82E9F6F50C31" xmlns:ns3="e8adb508-ce0e-447e-b539-82e9f6f50c31" targetNamespace="http://schemas.microsoft.com/office/2006/metadata/properties" ma:root="true" ma:fieldsID="cf1401352bba0876efcf5761147c5e3c" ns2:_="" ns3:_="">
    <xsd:import namespace="E8ADB508-CE0E-447E-B539-82E9F6F50C31"/>
    <xsd:import namespace="e8adb508-ce0e-447e-b539-82e9f6f50c31"/>
    <xsd:element name="properties">
      <xsd:complexType>
        <xsd:sequence>
          <xsd:element name="documentManagement">
            <xsd:complexType>
              <xsd:all>
                <xsd:element ref="ns2:DocumentCategory"/>
                <xsd:element ref="ns2:ShowOnHomePage" minOccurs="0"/>
                <xsd:element ref="ns3: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DB508-CE0E-447E-B539-82E9F6F50C31" elementFormDefault="qualified">
    <xsd:import namespace="http://schemas.microsoft.com/office/2006/documentManagement/types"/>
    <xsd:import namespace="http://schemas.microsoft.com/office/infopath/2007/PartnerControls"/>
    <xsd:element name="DocumentCategory" ma:index="8" ma:displayName="Document Category" ma:format="Dropdown" ma:internalName="DocumentCategory">
      <xsd:simpleType>
        <xsd:restriction base="dms:Choice">
          <xsd:enumeration value="General"/>
          <xsd:enumeration value="Presentations"/>
          <xsd:enumeration value="External letters"/>
          <xsd:enumeration value="Internal letters"/>
          <xsd:enumeration value="External forms"/>
          <xsd:enumeration value="Internal forms"/>
          <xsd:enumeration value="Other"/>
        </xsd:restriction>
      </xsd:simpleType>
    </xsd:element>
    <xsd:element name="ShowOnHomePage" ma:index="9" nillable="true" ma:displayName="Show on Home Page" ma:internalName="ShowOnHomePag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8adb508-ce0e-447e-b539-82e9f6f50c31" elementFormDefault="qualified">
    <xsd:import namespace="http://schemas.microsoft.com/office/2006/documentManagement/types"/>
    <xsd:import namespace="http://schemas.microsoft.com/office/infopath/2007/PartnerControls"/>
    <xsd:element name="keywords" ma:index="10" nillable="true" ma:displayName="keywords" ma:internalName="keyword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Category xmlns="E8ADB508-CE0E-447E-B539-82E9F6F50C31">Presentations</DocumentCategory>
    <ShowOnHomePage xmlns="E8ADB508-CE0E-447E-B539-82E9F6F50C31">false</ShowOnHomePage>
    <keywords xmlns="e8adb508-ce0e-447e-b539-82e9f6f50c31">Presentation, blank, slide, brand, branded, ppt, normal, template, </keywords>
  </documentManagement>
</p:properties>
</file>

<file path=customXml/itemProps1.xml><?xml version="1.0" encoding="utf-8"?>
<ds:datastoreItem xmlns:ds="http://schemas.openxmlformats.org/officeDocument/2006/customXml" ds:itemID="{9F95DA65-7194-462D-B75B-B666A2B45D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ADB508-CE0E-447E-B539-82E9F6F50C31"/>
    <ds:schemaRef ds:uri="e8adb508-ce0e-447e-b539-82e9f6f50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79E3B8-BA21-4B36-BDBA-DCD24C27CE22}">
  <ds:schemaRefs>
    <ds:schemaRef ds:uri="http://schemas.microsoft.com/sharepoint/v3/contenttype/forms"/>
  </ds:schemaRefs>
</ds:datastoreItem>
</file>

<file path=customXml/itemProps3.xml><?xml version="1.0" encoding="utf-8"?>
<ds:datastoreItem xmlns:ds="http://schemas.openxmlformats.org/officeDocument/2006/customXml" ds:itemID="{BBB7F07D-F7E2-4B76-B402-CB486B9527AA}">
  <ds:schemaRefs>
    <ds:schemaRef ds:uri="http://schemas.microsoft.com/office/2006/documentManagement/types"/>
    <ds:schemaRef ds:uri="http://schemas.openxmlformats.org/package/2006/metadata/core-properties"/>
    <ds:schemaRef ds:uri="http://schemas.microsoft.com/office/2006/metadata/properties"/>
    <ds:schemaRef ds:uri="E8ADB508-CE0E-447E-B539-82E9F6F50C31"/>
    <ds:schemaRef ds:uri="http://purl.org/dc/terms/"/>
    <ds:schemaRef ds:uri="http://purl.org/dc/elements/1.1/"/>
    <ds:schemaRef ds:uri="http://purl.org/dc/dcmitype/"/>
    <ds:schemaRef ds:uri="http://schemas.microsoft.com/office/infopath/2007/PartnerControls"/>
    <ds:schemaRef ds:uri="e8adb508-ce0e-447e-b539-82e9f6f50c3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template england v7</Template>
  <TotalTime>3830</TotalTime>
  <Words>1019</Words>
  <Application>Microsoft Office PowerPoint</Application>
  <PresentationFormat>On-screen Show (4:3)</PresentationFormat>
  <Paragraphs>136</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PPt template england v7</vt:lpstr>
      <vt:lpstr>Commission on Hearing Loss – Final Report</vt:lpstr>
      <vt:lpstr>WHO WE ARE</vt:lpstr>
      <vt:lpstr>       what we do and our goals</vt:lpstr>
      <vt:lpstr>STRATEGIC programmes</vt:lpstr>
      <vt:lpstr>COMMISSION ON HEARING LOSS</vt:lpstr>
      <vt:lpstr>KEY QUESTIONS FOR THE COMMISSION</vt:lpstr>
      <vt:lpstr>HEARING LOSS – THE BASIC STATS</vt:lpstr>
      <vt:lpstr>QUALITY OF LIFE RELATED RESEARCH (1)</vt:lpstr>
      <vt:lpstr>QUALITY OF LIFE RELATED RESEARCH (2)</vt:lpstr>
      <vt:lpstr>WIDER IMPLICATIONS –  SOCIAL ISOLATION</vt:lpstr>
      <vt:lpstr>WIDER IMPLICATIONS - EMPLOYMENT</vt:lpstr>
      <vt:lpstr>WIDER IMPLICATIONS –  HEALTH AND SOCIAL CARE</vt:lpstr>
      <vt:lpstr>CURRENT BARRIERS TO EARLY DETECTION</vt:lpstr>
      <vt:lpstr>CONCLUSIONS – THE CHALLENGE</vt:lpstr>
      <vt:lpstr>MAJOR RECOMMENDATIONS</vt:lpstr>
      <vt:lpstr>RECOMMENDATION 1 - SCREENING</vt:lpstr>
      <vt:lpstr>RECOMMENDATION 2 - TRANSFORM HEARING SERVICES</vt:lpstr>
      <vt:lpstr>RECOMMENDATION 3 – PUBLISH AND IMPLEMENT ACTION PLAN</vt:lpstr>
      <vt:lpstr>RECOMMENDATION 4 – STANDARDS</vt:lpstr>
      <vt:lpstr>RECOMMENDATION 5 – PUBLIC HEALTH AND PUBLIC INFORMATION</vt:lpstr>
      <vt:lpstr>RECOMMENDATION 6 – TRAINING FOR HEALTH AND SOCIAL CARE PROFESSIONALS</vt:lpstr>
      <vt:lpstr>RECOMMENDATION 7 – EMPLOYMENT</vt:lpstr>
      <vt:lpstr>RECOMMENDATION 8 – DEAF AND HEARING LOSS AWARENESS</vt:lpstr>
      <vt:lpstr>Any questions?</vt:lpstr>
    </vt:vector>
  </TitlesOfParts>
  <Company>RNID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on Hearing Loss Powerpoint template slides - standard</dc:title>
  <dc:creator>David Combes</dc:creator>
  <cp:lastModifiedBy>Ali, Masuma</cp:lastModifiedBy>
  <cp:revision>171</cp:revision>
  <cp:lastPrinted>2014-01-15T17:39:48Z</cp:lastPrinted>
  <dcterms:created xsi:type="dcterms:W3CDTF">2011-06-07T11:28:44Z</dcterms:created>
  <dcterms:modified xsi:type="dcterms:W3CDTF">2015-08-18T09:19:15Z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0x010100E857B06232CA11E0A8CB6B80DFD7208500CFF085B032D111E082E9E587DFD7208500D70FFA721CC1D3458FE0EA2D2914B9F1</vt:lpwstr>
  </property>
</Properties>
</file>