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8EAD2-9C14-4BDC-B358-E8FEF525631B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26CD9-DF16-4ADC-9FEC-654C242D5D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7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3BF85-4A24-44BF-A81D-7B4DAE5F05A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37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000" b="1" i="0" baseline="0">
                <a:solidFill>
                  <a:srgbClr val="330066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Title of presentation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F430-555F-42A2-BDB2-2B0E775747BE}" type="datetimeFigureOut">
              <a:rPr lang="en-GB" smtClean="0"/>
              <a:pPr/>
              <a:t>25/11/2014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3384376" cy="11281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16016" y="1063769"/>
            <a:ext cx="3252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itchFamily="34" charset="0"/>
                <a:cs typeface="Arial" pitchFamily="34" charset="0"/>
              </a:rPr>
              <a:t>Academic excellence for business</a:t>
            </a:r>
            <a:r>
              <a:rPr lang="en-GB" sz="1000" baseline="0" dirty="0" smtClean="0">
                <a:latin typeface="Arial" pitchFamily="34" charset="0"/>
                <a:cs typeface="Arial" pitchFamily="34" charset="0"/>
              </a:rPr>
              <a:t> and the professions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7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142" y="1061864"/>
            <a:ext cx="8229600" cy="11430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 of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F430-555F-42A2-BDB2-2B0E775747BE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230835" cy="7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60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87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4984"/>
            <a:ext cx="8229600" cy="2841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F430-555F-42A2-BDB2-2B0E775747BE}" type="datetimeFigureOut">
              <a:rPr lang="en-GB" smtClean="0"/>
              <a:pPr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3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a.Pires-Yfantouda.2@city.ac.uk" TargetMode="External"/><Relationship Id="rId2" Type="http://schemas.openxmlformats.org/officeDocument/2006/relationships/hyperlink" Target="mailto:Angeliki.Bogosian.1@city.ac.uk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Richard.Thornbury.1@city.ac.uk" TargetMode="External"/><Relationship Id="rId4" Type="http://schemas.openxmlformats.org/officeDocument/2006/relationships/hyperlink" Target="mailto:Triece.Turnbull@city.ac.u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s.org.uk/" TargetMode="External"/><Relationship Id="rId2" Type="http://schemas.openxmlformats.org/officeDocument/2006/relationships/hyperlink" Target="http://www.hpc-uk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solidFill>
                  <a:srgbClr val="000000"/>
                </a:solidFill>
              </a:rPr>
              <a:t>Professional Doctorate in Health </a:t>
            </a:r>
            <a:r>
              <a:rPr lang="en-GB" sz="3200" dirty="0" smtClean="0">
                <a:solidFill>
                  <a:srgbClr val="000000"/>
                </a:solidFill>
              </a:rPr>
              <a:t>Psychology</a:t>
            </a:r>
            <a:br>
              <a:rPr lang="en-GB" sz="3200" dirty="0" smtClean="0">
                <a:solidFill>
                  <a:srgbClr val="000000"/>
                </a:solidFill>
              </a:rPr>
            </a:br>
            <a:r>
              <a:rPr lang="en-GB" sz="2800" dirty="0"/>
              <a:t>Placement Provider Information</a:t>
            </a:r>
            <a:br>
              <a:rPr lang="en-GB" sz="28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2) Prevent illness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For example: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Changing beliefs and behaviour could prevent illness onset.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Modifying stress could reduce the risk of a heart attack.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Behavioural interventions during illness (e.g. stopping smoking after a heart attack) may prevent further illness.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Training health professionals to improve their communication skills and to carry out interventions may help to prevent illness.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Theory into Practice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3) Understand the experience of illness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For example: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suffering to develop compassion.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the impact of illness to support others who are affected by the illness.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the psychological impact of illness to help people adjust.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inequalities to improve access to healthcare.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Theory into Practice 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Impact of health psychology theories has been limited. </a:t>
            </a:r>
          </a:p>
          <a:p>
            <a:pPr algn="l"/>
            <a:endParaRPr lang="en-GB" dirty="0" smtClean="0">
              <a:solidFill>
                <a:srgbClr val="000000"/>
              </a:solidFill>
            </a:endParaRP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Training programmes may increase the impact.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Health Psychology in Practice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2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Training in the UK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00"/>
                </a:solidFill>
              </a:rPr>
              <a:t>One of the strongest and most professional in the world.</a:t>
            </a:r>
          </a:p>
          <a:p>
            <a:pPr algn="l"/>
            <a:endParaRPr lang="en-GB" dirty="0" smtClean="0">
              <a:solidFill>
                <a:srgbClr val="000000"/>
              </a:solidFill>
            </a:endParaRP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Required to hold a doctoral-level degree – CF Australia and New Zealand – MSc.</a:t>
            </a:r>
          </a:p>
        </p:txBody>
      </p:sp>
    </p:spTree>
    <p:extLst>
      <p:ext uri="{BB962C8B-B14F-4D97-AF65-F5344CB8AC3E}">
        <p14:creationId xmlns:p14="http://schemas.microsoft.com/office/powerpoint/2010/main" val="35215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Trainees’ Views on What Skills are Required to Become a Health Psychologist</a:t>
            </a:r>
            <a:br>
              <a:rPr lang="en-GB" dirty="0" smtClean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0000"/>
                </a:solidFill>
              </a:rPr>
              <a:t>Reflective skills.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Creativity in applying/ embedding health psychology principles into different situations/ projects/ interventions.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Having an understanding of the health services set up - commissioner/ provider roles, responsibilities and relationships.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Attitude - a want to learn - to develop - to be prepared to be on a continuous path of professional development.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Grabbing different opportunities that arise to broaden/ develop/ specialise skill set.</a:t>
            </a:r>
            <a:br>
              <a:rPr lang="en-GB" dirty="0" smtClean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4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618040" cy="7200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Trainees’ Views on What Skills are Required to Become a Health Psychologist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rgbClr val="000000"/>
                </a:solidFill>
              </a:rPr>
              <a:t>Tenacity to engage with other professionals.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A strong work ethic.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Ability to be a self-starter and a self-finisher.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not let personal bias affect delivery of health promotion.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Time-management/Organisational skills.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Ability to carry out work in a methodological manner.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be fully competent when communicating with different types of people (the ability to adjust communication style).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have a naturally pleasant personality (engaging, welcoming, friendly).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be able to conduct group work/take lead in projects.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be able to problem solve on the spot.</a:t>
            </a: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To be pragmatic.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060848"/>
            <a:ext cx="864096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like to hear from our placement contacts so do not hesitate to get in touch.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smtClean="0"/>
              <a:t>Angeliki Bogosian – </a:t>
            </a:r>
            <a:r>
              <a:rPr lang="en-US" dirty="0" smtClean="0"/>
              <a:t>Placement Liaison – </a:t>
            </a:r>
            <a:r>
              <a:rPr lang="en-US" dirty="0" smtClean="0">
                <a:hlinkClick r:id="rId2"/>
              </a:rPr>
              <a:t>Angeliki.Bogosian.1@city.ac.uk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Dr</a:t>
            </a:r>
            <a:r>
              <a:rPr lang="en-US" dirty="0"/>
              <a:t> </a:t>
            </a:r>
            <a:r>
              <a:rPr lang="en-US" dirty="0" smtClean="0"/>
              <a:t>Renata Pires-Yfantouda  - </a:t>
            </a:r>
            <a:r>
              <a:rPr lang="en-US" dirty="0" err="1" smtClean="0"/>
              <a:t>Programme</a:t>
            </a:r>
            <a:r>
              <a:rPr lang="en-US" dirty="0" smtClean="0"/>
              <a:t> Director </a:t>
            </a:r>
            <a:r>
              <a:rPr lang="en-US" dirty="0" smtClean="0">
                <a:hlinkClick r:id="rId3"/>
              </a:rPr>
              <a:t>Renata.Pires-Yfantouda.2@city.ac.uk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smtClean="0"/>
              <a:t>Triece Turnbull –Co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 smtClean="0"/>
              <a:t>Director – </a:t>
            </a:r>
            <a:r>
              <a:rPr lang="en-US" u="sng" dirty="0" smtClean="0">
                <a:solidFill>
                  <a:srgbClr val="0070C0"/>
                </a:solidFill>
                <a:hlinkClick r:id="rId4"/>
              </a:rPr>
              <a:t>Triece.Turnbull@city.ac.uk</a:t>
            </a:r>
            <a:endParaRPr lang="en-US" u="sng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Richard </a:t>
            </a:r>
            <a:r>
              <a:rPr lang="en-US" dirty="0" err="1" smtClean="0"/>
              <a:t>Thornbury</a:t>
            </a:r>
            <a:r>
              <a:rPr lang="en-US" dirty="0" smtClean="0"/>
              <a:t> – </a:t>
            </a:r>
            <a:r>
              <a:rPr lang="en-US" dirty="0" err="1" smtClean="0"/>
              <a:t>Programme</a:t>
            </a:r>
            <a:r>
              <a:rPr lang="en-US" dirty="0" smtClean="0"/>
              <a:t> Administrator – </a:t>
            </a:r>
            <a:r>
              <a:rPr lang="en-US" u="sng" dirty="0" err="1" smtClean="0">
                <a:solidFill>
                  <a:srgbClr val="0070C0"/>
                </a:solidFill>
                <a:hlinkClick r:id="rId5"/>
              </a:rPr>
              <a:t>Richard.Thornbury.1@city.ac.uk</a:t>
            </a:r>
            <a:endParaRPr lang="en-US" u="sng" dirty="0" smtClean="0">
              <a:solidFill>
                <a:srgbClr val="0070C0"/>
              </a:solidFill>
            </a:endParaRPr>
          </a:p>
          <a:p>
            <a:endParaRPr lang="en-US" u="sng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Health and Care Professions Council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://www.hpc-</a:t>
            </a:r>
            <a:r>
              <a:rPr lang="en-US" dirty="0" smtClean="0">
                <a:hlinkClick r:id="rId2"/>
              </a:rPr>
              <a:t>uk.org</a:t>
            </a:r>
            <a:endParaRPr lang="en-US" dirty="0" smtClean="0"/>
          </a:p>
          <a:p>
            <a:r>
              <a:rPr lang="en-US" dirty="0" smtClean="0"/>
              <a:t>The British Psychological Society  </a:t>
            </a:r>
            <a:r>
              <a:rPr lang="en-US" dirty="0" smtClean="0">
                <a:hlinkClick r:id="rId3"/>
              </a:rPr>
              <a:t>http://www.bps.org.uk</a:t>
            </a:r>
            <a:r>
              <a:rPr lang="en-US" smtClean="0">
                <a:hlinkClick r:id="rId3"/>
              </a:rPr>
              <a:t>/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Professional Doctorate in Health Psychology training is dependent on trainees finding opportunities to work in placements that allow them to practice their skills.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We hope to establish a good working relationship to ensure that both the workplace and the trainee get the most out of this training.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The criteria for training are laid down in standards of proficiency approved and published by the Health </a:t>
            </a:r>
            <a:r>
              <a:rPr lang="en-US" dirty="0" smtClean="0"/>
              <a:t>and Care Professions </a:t>
            </a:r>
            <a:r>
              <a:rPr lang="en-US" dirty="0"/>
              <a:t>Council (</a:t>
            </a:r>
            <a:r>
              <a:rPr lang="en-US" dirty="0" smtClean="0"/>
              <a:t>HCPC</a:t>
            </a:r>
            <a:r>
              <a:rPr lang="en-US" dirty="0"/>
              <a:t>). The </a:t>
            </a:r>
            <a:r>
              <a:rPr lang="en-US" dirty="0" err="1" smtClean="0"/>
              <a:t>programme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also accredited by the British Psychological Society (BPS).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 </a:t>
            </a:r>
            <a:r>
              <a:rPr lang="en-US" dirty="0"/>
              <a:t>academic requirements for Doctorate in Health Psychology at City </a:t>
            </a:r>
            <a:r>
              <a:rPr lang="en-US" dirty="0" smtClean="0"/>
              <a:t>University London </a:t>
            </a:r>
            <a:r>
              <a:rPr lang="en-US" dirty="0"/>
              <a:t>have been set to ensure that students are taught professional and research skills that meet the requirements of doctoral </a:t>
            </a:r>
            <a:r>
              <a:rPr lang="en-US" dirty="0" smtClean="0"/>
              <a:t>level.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Competences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High standard of Professionalism</a:t>
            </a:r>
          </a:p>
          <a:p>
            <a:pPr marL="0" indent="0" algn="l">
              <a:buNone/>
            </a:pPr>
            <a:endParaRPr lang="en-US" dirty="0" smtClean="0"/>
          </a:p>
          <a:p>
            <a:pPr algn="l"/>
            <a:r>
              <a:rPr lang="en-US" dirty="0" smtClean="0"/>
              <a:t>Research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Consultancy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Teaching and Training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Health Behaviour Change Skills</a:t>
            </a:r>
          </a:p>
        </p:txBody>
      </p:sp>
    </p:spTree>
    <p:extLst>
      <p:ext uri="{BB962C8B-B14F-4D97-AF65-F5344CB8AC3E}">
        <p14:creationId xmlns:p14="http://schemas.microsoft.com/office/powerpoint/2010/main" val="26742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Provide City University London with contact details and a CV.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Introductory meeting with the Placement Liaison Coordinator.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Subsequent visits by the supervisor as needed.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Provide feedback on the general professionalism of the trainees.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Communicate any concerns about professional standards.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Verify and comment on the trainee’s competence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Applied </a:t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Health Psychology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7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0000"/>
                </a:solidFill>
              </a:rPr>
              <a:t>Hybrid of natural and human science</a:t>
            </a:r>
          </a:p>
          <a:p>
            <a:pPr algn="l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Two clear distinguishing groups of research and practice</a:t>
            </a:r>
          </a:p>
          <a:p>
            <a:pPr marL="914400" lvl="1" indent="-457200">
              <a:buAutoNum type="arabicParenR"/>
            </a:pPr>
            <a:r>
              <a:rPr lang="en-GB" dirty="0" smtClean="0">
                <a:solidFill>
                  <a:srgbClr val="000000"/>
                </a:solidFill>
              </a:rPr>
              <a:t>traditional health psychology worked within a positivist framework typically producing social cognition models and not seeing political issues as within its remit</a:t>
            </a:r>
          </a:p>
          <a:p>
            <a:pPr marL="914400" lvl="1" indent="-457200">
              <a:buAutoNum type="arabicParenR"/>
            </a:pPr>
            <a:r>
              <a:rPr lang="en-GB" dirty="0" smtClean="0">
                <a:solidFill>
                  <a:srgbClr val="000000"/>
                </a:solidFill>
              </a:rPr>
              <a:t>critical health psychology – step outside the traditional limits of the discipline and begin to engage with broader social theories, often working within a social constructionist framework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What is Health Psychology?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000000"/>
                </a:solidFill>
              </a:rPr>
              <a:t>Acknowledge a place for all types of knowledge. </a:t>
            </a:r>
          </a:p>
          <a:p>
            <a:pPr algn="l"/>
            <a:endParaRPr lang="en-GB" dirty="0" smtClean="0">
              <a:solidFill>
                <a:srgbClr val="000000"/>
              </a:solidFill>
            </a:endParaRP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Due to staff interests and experience we do place an emphasis on critical health psychology theory and methods.</a:t>
            </a:r>
          </a:p>
          <a:p>
            <a:pPr algn="l"/>
            <a:endParaRPr lang="en-GB" dirty="0" smtClean="0">
              <a:solidFill>
                <a:srgbClr val="000000"/>
              </a:solidFill>
            </a:endParaRPr>
          </a:p>
          <a:p>
            <a:pPr algn="l"/>
            <a:r>
              <a:rPr lang="en-GB" dirty="0" smtClean="0">
                <a:solidFill>
                  <a:srgbClr val="000000"/>
                </a:solidFill>
              </a:rPr>
              <a:t>How we can make practical use of our knowledge.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Health Psychology at City University London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dirty="0" smtClean="0">
                <a:solidFill>
                  <a:srgbClr val="000000"/>
                </a:solidFill>
              </a:rPr>
              <a:t>Promote healthy behaviour</a:t>
            </a: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For example: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the role of behaviour in illness can allow unhealthy behaviours to be targeted.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the beliefs that predict behaviour can allow these beliefs to be targeted.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Understanding beliefs can help these beliefs to be changed.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Promoting healthy behaviour through collective action to create community contexts that enable and support behaviour change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What can we do with health psychology theory?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819</Words>
  <Application>Microsoft Office PowerPoint</Application>
  <PresentationFormat>On-screen Show (4:3)</PresentationFormat>
  <Paragraphs>109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Professional Doctorate in Health Psychology Placement Provider Information  </vt:lpstr>
      <vt:lpstr>Thank you!</vt:lpstr>
      <vt:lpstr>Standards</vt:lpstr>
      <vt:lpstr>The Competences</vt:lpstr>
      <vt:lpstr>Expectations</vt:lpstr>
      <vt:lpstr>Applied  Health Psychology </vt:lpstr>
      <vt:lpstr>What is Health Psychology?</vt:lpstr>
      <vt:lpstr>Health Psychology at City University London</vt:lpstr>
      <vt:lpstr>What can we do with health psychology theory?</vt:lpstr>
      <vt:lpstr>Theory into Practice</vt:lpstr>
      <vt:lpstr>Theory into Practice </vt:lpstr>
      <vt:lpstr>Health Psychology in Practice</vt:lpstr>
      <vt:lpstr>Training in the UK</vt:lpstr>
      <vt:lpstr>Trainees’ Views on What Skills are Required to Become a Health Psychologist </vt:lpstr>
      <vt:lpstr>Trainees’ Views on What Skills are Required to Become a Health Psychologist</vt:lpstr>
      <vt:lpstr>PowerPoint Presentation</vt:lpstr>
      <vt:lpstr>Useful Websites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Venden, Lindsey</dc:creator>
  <cp:lastModifiedBy>Thornbury, Richard</cp:lastModifiedBy>
  <cp:revision>17</cp:revision>
  <dcterms:created xsi:type="dcterms:W3CDTF">2014-03-21T15:27:55Z</dcterms:created>
  <dcterms:modified xsi:type="dcterms:W3CDTF">2014-11-25T11:46:29Z</dcterms:modified>
</cp:coreProperties>
</file>