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5" r:id="rId5"/>
  </p:sldMasterIdLst>
  <p:notesMasterIdLst>
    <p:notesMasterId r:id="rId11"/>
  </p:notesMasterIdLst>
  <p:sldIdLst>
    <p:sldId id="322" r:id="rId6"/>
    <p:sldId id="383" r:id="rId7"/>
    <p:sldId id="386" r:id="rId8"/>
    <p:sldId id="384" r:id="rId9"/>
    <p:sldId id="379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2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pos="1345" userDrawn="1">
          <p15:clr>
            <a:srgbClr val="A4A3A4"/>
          </p15:clr>
        </p15:guide>
        <p15:guide id="4" orient="horz" pos="2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han Yang" initials="HY" lastIdx="1" clrIdx="0">
    <p:extLst>
      <p:ext uri="{19B8F6BF-5375-455C-9EA6-DF929625EA0E}">
        <p15:presenceInfo xmlns:p15="http://schemas.microsoft.com/office/powerpoint/2012/main" userId="S-1-5-21-2268783050-671671433-2661495956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C"/>
    <a:srgbClr val="4FC0DF"/>
    <a:srgbClr val="64B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5" autoAdjust="0"/>
    <p:restoredTop sz="73566" autoAdjust="0"/>
  </p:normalViewPr>
  <p:slideViewPr>
    <p:cSldViewPr snapToGrid="0" snapToObjects="1">
      <p:cViewPr varScale="1">
        <p:scale>
          <a:sx n="51" d="100"/>
          <a:sy n="51" d="100"/>
        </p:scale>
        <p:origin x="1330" y="29"/>
      </p:cViewPr>
      <p:guideLst>
        <p:guide orient="horz" pos="1502"/>
        <p:guide pos="4248"/>
        <p:guide pos="1345"/>
        <p:guide orient="horz" pos="2863"/>
      </p:guideLst>
    </p:cSldViewPr>
  </p:slideViewPr>
  <p:outlineViewPr>
    <p:cViewPr>
      <p:scale>
        <a:sx n="33" d="100"/>
        <a:sy n="33" d="100"/>
      </p:scale>
      <p:origin x="0" y="-541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84815-4512-0A4E-B0FB-62A4CA8C15F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7A2EE-132D-B641-AB32-3B42C898B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A2EE-132D-B641-AB32-3B42C898B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A2EE-132D-B641-AB32-3B42C898BC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2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Deterministic intent parser: this mainly relies on regular expression. Catches the patterns of sentences</a:t>
            </a:r>
          </a:p>
          <a:p>
            <a:endParaRPr lang="en-GB" dirty="0"/>
          </a:p>
          <a:p>
            <a:r>
              <a:rPr lang="en-GB" dirty="0"/>
              <a:t>Probabilistic intent parser: uses logistic regression on intent classification and conditional random fields on slots filling. Catches variations of sentences which do not appear in training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A2EE-132D-B641-AB32-3B42C898BC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1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0426"/>
            <a:ext cx="5736116" cy="114180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3805"/>
            <a:ext cx="5736116" cy="20821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41976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7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587" y="1652962"/>
            <a:ext cx="5661213" cy="3879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52962"/>
            <a:ext cx="5652246" cy="3879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11465858" cy="1003720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6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11465858" cy="1003720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5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257425"/>
            <a:ext cx="4572000" cy="35179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intro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4572187" cy="1591568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9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68861" y="1697083"/>
            <a:ext cx="4572000" cy="382404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intro text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6921500" cy="685800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68860" y="0"/>
            <a:ext cx="4555585" cy="1344056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117106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7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5125"/>
            <a:ext cx="6641258" cy="5219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88" y="1668470"/>
            <a:ext cx="4413437" cy="39165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4413437" cy="1003720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4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11465858" cy="1003720"/>
          </a:xfrm>
        </p:spPr>
        <p:txBody>
          <a:bodyPr anchor="b"/>
          <a:lstStyle/>
          <a:p>
            <a:r>
              <a:rPr lang="en-US" noProof="1"/>
              <a:t>Click to edit </a:t>
            </a:r>
            <a:br>
              <a:rPr lang="en-US" noProof="1"/>
            </a:br>
            <a:r>
              <a:rPr lang="en-US" noProof="1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7" y="1672293"/>
            <a:ext cx="11465859" cy="3946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7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587" y="1652962"/>
            <a:ext cx="5661213" cy="3879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52962"/>
            <a:ext cx="5652246" cy="3879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11465858" cy="1003720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7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8588" y="365126"/>
            <a:ext cx="11465858" cy="1003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chemeClr val="tx1"/>
                </a:solidFill>
                <a:latin typeface="DIN-Bold" charset="0"/>
                <a:ea typeface="DIN-Bold" charset="0"/>
                <a:cs typeface="DIN-Bold" charset="0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277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5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257425"/>
            <a:ext cx="4572000" cy="35179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intro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4572187" cy="1591568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40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9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68861" y="1697083"/>
            <a:ext cx="4572000" cy="382404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intro text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6921500" cy="68580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68860" y="0"/>
            <a:ext cx="4555585" cy="1344056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117106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7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5125"/>
            <a:ext cx="6641258" cy="5219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88" y="1668470"/>
            <a:ext cx="4413437" cy="39165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4413437" cy="1003720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0426"/>
            <a:ext cx="5736116" cy="114180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3805"/>
            <a:ext cx="5736116" cy="20821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41976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9785195" y="5525429"/>
            <a:ext cx="2406805" cy="13325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8"/>
          <p:cNvSpPr/>
          <p:nvPr userDrawn="1"/>
        </p:nvSpPr>
        <p:spPr>
          <a:xfrm rot="5400000">
            <a:off x="307064" y="6084344"/>
            <a:ext cx="599520" cy="5168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88" y="365126"/>
            <a:ext cx="11465858" cy="1003720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7" y="1672293"/>
            <a:ext cx="11465859" cy="3946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D1C6203-1876-F548-8829-5C863EF92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72314"/>
            <a:ext cx="3074894" cy="96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40" y="5632462"/>
            <a:ext cx="2176182" cy="12158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88" y="365125"/>
            <a:ext cx="11465858" cy="1107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587" y="1825625"/>
            <a:ext cx="11465859" cy="3793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1692" y="6160194"/>
            <a:ext cx="1613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D1C6203-1876-F548-8829-5C863EF927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4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DIN-Bold" charset="0"/>
          <a:ea typeface="DIN-Bold" charset="0"/>
          <a:cs typeface="DIN-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400" b="0" i="0" kern="1200">
          <a:solidFill>
            <a:schemeClr val="tx1"/>
          </a:solidFill>
          <a:latin typeface="+mn-lt"/>
          <a:ea typeface="DIN-Regular" charset="0"/>
          <a:cs typeface="DIN-Regular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6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6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0578" y="5622654"/>
            <a:ext cx="2211108" cy="12353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88" y="365125"/>
            <a:ext cx="11465858" cy="1107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587" y="1825625"/>
            <a:ext cx="11465859" cy="3793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1692" y="6160194"/>
            <a:ext cx="1613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D1C6203-1876-F548-8829-5C863EF927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9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>
          <a:solidFill>
            <a:schemeClr val="bg1"/>
          </a:solidFill>
          <a:latin typeface="DIN-Bold" charset="0"/>
          <a:ea typeface="DIN-Bold" charset="0"/>
          <a:cs typeface="DIN-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400" b="0" i="0" kern="1200">
          <a:solidFill>
            <a:schemeClr val="bg1"/>
          </a:solidFill>
          <a:latin typeface="+mn-lt"/>
          <a:ea typeface="DIN-Regular" charset="0"/>
          <a:cs typeface="DIN-Regular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b="0" i="0" kern="1200">
          <a:solidFill>
            <a:schemeClr val="bg1"/>
          </a:solidFill>
          <a:latin typeface="+mn-lt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b="0" i="0" kern="1200">
          <a:solidFill>
            <a:schemeClr val="bg1"/>
          </a:solidFill>
          <a:latin typeface="+mn-lt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600" b="0" i="0" kern="1200">
          <a:solidFill>
            <a:schemeClr val="bg1"/>
          </a:solidFill>
          <a:latin typeface="+mn-lt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600" b="0" i="0" kern="1200">
          <a:solidFill>
            <a:schemeClr val="bg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05.10190.pdf" TargetMode="External"/><Relationship Id="rId2" Type="http://schemas.openxmlformats.org/officeDocument/2006/relationships/hyperlink" Target="https://gordon-demo.cboevest.com/en-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84" y="328428"/>
            <a:ext cx="4007245" cy="22388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27468" y="0"/>
            <a:ext cx="6254587" cy="2895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7468" y="2753590"/>
            <a:ext cx="6156614" cy="410440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2456" y="6380645"/>
            <a:ext cx="11465859" cy="870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None/>
              <a:defRPr sz="2400" b="0" i="0" kern="1200">
                <a:solidFill>
                  <a:schemeClr val="tx1"/>
                </a:solidFill>
                <a:latin typeface="DIN-Regular" charset="0"/>
                <a:ea typeface="DIN-Regular" charset="0"/>
                <a:cs typeface="DIN-Regular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None/>
              <a:defRPr sz="2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None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None/>
              <a:defRPr sz="1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None/>
              <a:defRPr sz="1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100" dirty="0">
                <a:latin typeface="+mn-lt"/>
              </a:rPr>
              <a:t>© COPYRIGHT | Delta Capita | CONFIDENTIAL</a:t>
            </a:r>
            <a:endParaRPr lang="en-US" sz="1100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xmlns="" id="{529FFDDB-770B-4717-B747-8F3AC7B5D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84" y="3332153"/>
            <a:ext cx="5736116" cy="1141807"/>
          </a:xfrm>
        </p:spPr>
        <p:txBody>
          <a:bodyPr>
            <a:normAutofit fontScale="90000"/>
          </a:bodyPr>
          <a:lstStyle/>
          <a:p>
            <a:r>
              <a:rPr lang="en-GB" dirty="0"/>
              <a:t>Voice Activation for Wealth 	Management</a:t>
            </a:r>
            <a:br>
              <a:rPr lang="en-GB" dirty="0"/>
            </a:br>
            <a:endParaRPr lang="en-GB" sz="13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CC21E7EB-2718-445E-AEF7-3C57B5B36AED}"/>
              </a:ext>
            </a:extLst>
          </p:cNvPr>
          <p:cNvSpPr txBox="1"/>
          <p:nvPr/>
        </p:nvSpPr>
        <p:spPr>
          <a:xfrm>
            <a:off x="3444536" y="5433134"/>
            <a:ext cx="2077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Huhan and Indika</a:t>
            </a:r>
          </a:p>
        </p:txBody>
      </p:sp>
    </p:spTree>
    <p:extLst>
      <p:ext uri="{BB962C8B-B14F-4D97-AF65-F5344CB8AC3E}">
        <p14:creationId xmlns:p14="http://schemas.microsoft.com/office/powerpoint/2010/main" val="83993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CD3406C-9DAA-4B9C-8C61-A6F8D45FC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	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6808DB0-CD8B-4EFA-9D74-7E1818B7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Aim – To develop a solution that will enable users to interact with </a:t>
            </a:r>
            <a:r>
              <a:rPr lang="en-GB" sz="2000" dirty="0" err="1"/>
              <a:t>CboeVest’s</a:t>
            </a:r>
            <a:r>
              <a:rPr lang="en-GB" sz="2000" dirty="0"/>
              <a:t> the wealth management platform through voice. A wealth Management Platform manager.</a:t>
            </a:r>
          </a:p>
          <a:p>
            <a:endParaRPr lang="en-GB" sz="2000" dirty="0"/>
          </a:p>
          <a:p>
            <a:r>
              <a:rPr lang="en-GB" sz="2800" b="1" dirty="0">
                <a:latin typeface="DIN-Bold" charset="0"/>
              </a:rPr>
              <a:t>Sources:</a:t>
            </a:r>
          </a:p>
          <a:p>
            <a:r>
              <a:rPr lang="en-GB" dirty="0">
                <a:hlinkClick r:id="rId2"/>
              </a:rPr>
              <a:t>Wealth Management Platform</a:t>
            </a:r>
            <a:r>
              <a:rPr lang="en-GB" dirty="0"/>
              <a:t>: a place where users manage their portfolio account (i.e. monitoring account performance, customize stock strategies)</a:t>
            </a:r>
          </a:p>
          <a:p>
            <a:endParaRPr lang="en-GB" dirty="0"/>
          </a:p>
          <a:p>
            <a:r>
              <a:rPr lang="en-GB" dirty="0"/>
              <a:t>Snips Voice Platform: a spoken language understanding system. ( </a:t>
            </a:r>
            <a:r>
              <a:rPr lang="en-GB" dirty="0">
                <a:hlinkClick r:id="rId3"/>
              </a:rPr>
              <a:t>https://arxiv.org/pdf/1805.10190.pdf</a:t>
            </a:r>
            <a:r>
              <a:rPr lang="en-GB" dirty="0"/>
              <a:t> )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D21A6C65-C28F-4CA0-85CC-87F2E6B4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3ACF963-EBA6-458A-BB7E-1CB9BC86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Workflow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3CA5052-03DF-40C3-A53A-681924667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AC83EFB-5035-4C63-BEE5-89BFE766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3</a:t>
            </a:fld>
            <a:endParaRPr 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5A3F7864-6BB9-4BF9-B359-8A045EE30176}"/>
              </a:ext>
            </a:extLst>
          </p:cNvPr>
          <p:cNvSpPr/>
          <p:nvPr/>
        </p:nvSpPr>
        <p:spPr>
          <a:xfrm>
            <a:off x="1074198" y="2090691"/>
            <a:ext cx="1455938" cy="6125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Raw audio input</a:t>
            </a: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xmlns="" id="{3F88403D-DF65-458D-84E8-9EA01345FB5E}"/>
              </a:ext>
            </a:extLst>
          </p:cNvPr>
          <p:cNvCxnSpPr/>
          <p:nvPr/>
        </p:nvCxnSpPr>
        <p:spPr>
          <a:xfrm>
            <a:off x="2530136" y="2396971"/>
            <a:ext cx="8256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D7B750FD-58EA-4178-ACCE-073455F0DD8E}"/>
              </a:ext>
            </a:extLst>
          </p:cNvPr>
          <p:cNvSpPr/>
          <p:nvPr/>
        </p:nvSpPr>
        <p:spPr>
          <a:xfrm>
            <a:off x="3355759" y="2090691"/>
            <a:ext cx="1455938" cy="6125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ASR and LM models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A882310-8E08-4924-80F6-38700FFDB246}"/>
              </a:ext>
            </a:extLst>
          </p:cNvPr>
          <p:cNvSpPr/>
          <p:nvPr/>
        </p:nvSpPr>
        <p:spPr>
          <a:xfrm>
            <a:off x="5637320" y="2090691"/>
            <a:ext cx="1455938" cy="6125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NLU model</a:t>
            </a: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xmlns="" id="{18F832E8-D9D9-424D-A316-AD7B682D37A6}"/>
              </a:ext>
            </a:extLst>
          </p:cNvPr>
          <p:cNvCxnSpPr/>
          <p:nvPr/>
        </p:nvCxnSpPr>
        <p:spPr>
          <a:xfrm>
            <a:off x="4811697" y="2377736"/>
            <a:ext cx="8256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xmlns="" id="{DB861519-A678-4864-90E6-6DCE64CA3182}"/>
              </a:ext>
            </a:extLst>
          </p:cNvPr>
          <p:cNvSpPr txBox="1"/>
          <p:nvPr/>
        </p:nvSpPr>
        <p:spPr>
          <a:xfrm>
            <a:off x="4924368" y="203651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text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xmlns="" id="{788716B0-BE2F-49A2-8937-4A6551E01D90}"/>
              </a:ext>
            </a:extLst>
          </p:cNvPr>
          <p:cNvCxnSpPr/>
          <p:nvPr/>
        </p:nvCxnSpPr>
        <p:spPr>
          <a:xfrm>
            <a:off x="7093258" y="2377736"/>
            <a:ext cx="6747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D5D1207D-1529-42F9-B8EB-3667210D238D}"/>
              </a:ext>
            </a:extLst>
          </p:cNvPr>
          <p:cNvSpPr/>
          <p:nvPr/>
        </p:nvSpPr>
        <p:spPr>
          <a:xfrm>
            <a:off x="7830105" y="2090691"/>
            <a:ext cx="745724" cy="28364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API</a:t>
            </a: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xmlns="" id="{353B916A-163C-4834-9AA5-1024E9D56C83}"/>
              </a:ext>
            </a:extLst>
          </p:cNvPr>
          <p:cNvCxnSpPr/>
          <p:nvPr/>
        </p:nvCxnSpPr>
        <p:spPr>
          <a:xfrm>
            <a:off x="8575829" y="3222594"/>
            <a:ext cx="541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19147943-D340-4C3A-8A3B-2A93DE9008D9}"/>
              </a:ext>
            </a:extLst>
          </p:cNvPr>
          <p:cNvSpPr/>
          <p:nvPr/>
        </p:nvSpPr>
        <p:spPr>
          <a:xfrm>
            <a:off x="9277620" y="2920753"/>
            <a:ext cx="1926454" cy="116297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Cboe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Vest Wealth Management Platform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44E43050-54CF-4DB9-AE46-DEA4648368BB}"/>
              </a:ext>
            </a:extLst>
          </p:cNvPr>
          <p:cNvSpPr/>
          <p:nvPr/>
        </p:nvSpPr>
        <p:spPr>
          <a:xfrm>
            <a:off x="5637320" y="3826276"/>
            <a:ext cx="1455938" cy="6125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Chatbot</a:t>
            </a:r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xmlns="" id="{71D319C9-6486-4D12-ADF9-216F7BC1E6B8}"/>
              </a:ext>
            </a:extLst>
          </p:cNvPr>
          <p:cNvCxnSpPr/>
          <p:nvPr/>
        </p:nvCxnSpPr>
        <p:spPr>
          <a:xfrm flipH="1">
            <a:off x="7164280" y="4154750"/>
            <a:ext cx="63092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946D7635-06C9-4BDA-A720-0E116774B908}"/>
              </a:ext>
            </a:extLst>
          </p:cNvPr>
          <p:cNvSpPr/>
          <p:nvPr/>
        </p:nvSpPr>
        <p:spPr>
          <a:xfrm>
            <a:off x="3355759" y="3666478"/>
            <a:ext cx="1455938" cy="8958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Text to Speech engine </a:t>
            </a: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xmlns="" id="{636841BE-6A67-41F2-B103-1C442EFFAFD3}"/>
              </a:ext>
            </a:extLst>
          </p:cNvPr>
          <p:cNvCxnSpPr/>
          <p:nvPr/>
        </p:nvCxnSpPr>
        <p:spPr>
          <a:xfrm flipH="1">
            <a:off x="4924368" y="4132556"/>
            <a:ext cx="63092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xmlns="" id="{CE8F33AD-D574-47ED-88BC-16E9D462C26D}"/>
              </a:ext>
            </a:extLst>
          </p:cNvPr>
          <p:cNvCxnSpPr/>
          <p:nvPr/>
        </p:nvCxnSpPr>
        <p:spPr>
          <a:xfrm flipH="1">
            <a:off x="4811697" y="4455707"/>
            <a:ext cx="985421" cy="8087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>
            <a:extLst>
              <a:ext uri="{FF2B5EF4-FFF2-40B4-BE49-F238E27FC236}">
                <a16:creationId xmlns:a16="http://schemas.microsoft.com/office/drawing/2014/main" xmlns="" id="{2E935DE8-5A9E-489C-B9AB-E444D7792C9B}"/>
              </a:ext>
            </a:extLst>
          </p:cNvPr>
          <p:cNvSpPr txBox="1"/>
          <p:nvPr/>
        </p:nvSpPr>
        <p:spPr>
          <a:xfrm>
            <a:off x="4953129" y="3772378"/>
            <a:ext cx="63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Constructed sentences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xmlns="" id="{6913C0A9-E1E4-4A9F-9938-818FAA218F0F}"/>
              </a:ext>
            </a:extLst>
          </p:cNvPr>
          <p:cNvSpPr txBox="1"/>
          <p:nvPr/>
        </p:nvSpPr>
        <p:spPr>
          <a:xfrm>
            <a:off x="7286438" y="3875396"/>
            <a:ext cx="603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Key</a:t>
            </a: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xmlns="" id="{4A44EE70-77FF-44CA-905F-D4573FD5C1F1}"/>
              </a:ext>
            </a:extLst>
          </p:cNvPr>
          <p:cNvSpPr txBox="1"/>
          <p:nvPr/>
        </p:nvSpPr>
        <p:spPr>
          <a:xfrm>
            <a:off x="7286438" y="4177833"/>
            <a:ext cx="603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Value </a:t>
            </a: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xmlns="" id="{A4AF7F62-1BAE-4E53-AD02-F7B1B2111C80}"/>
              </a:ext>
            </a:extLst>
          </p:cNvPr>
          <p:cNvSpPr txBox="1"/>
          <p:nvPr/>
        </p:nvSpPr>
        <p:spPr>
          <a:xfrm>
            <a:off x="7152663" y="2118492"/>
            <a:ext cx="603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Intents </a:t>
            </a: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xmlns="" id="{DE9E43B7-8E99-4E11-A614-45194F1C8EC1}"/>
              </a:ext>
            </a:extLst>
          </p:cNvPr>
          <p:cNvSpPr txBox="1"/>
          <p:nvPr/>
        </p:nvSpPr>
        <p:spPr>
          <a:xfrm>
            <a:off x="7155402" y="2395481"/>
            <a:ext cx="603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Slots 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xmlns="" id="{681B1858-0181-4141-90C0-FEB5D2817C10}"/>
              </a:ext>
            </a:extLst>
          </p:cNvPr>
          <p:cNvSpPr txBox="1"/>
          <p:nvPr/>
        </p:nvSpPr>
        <p:spPr>
          <a:xfrm>
            <a:off x="8513913" y="2963356"/>
            <a:ext cx="825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Requests 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DE1AA145-F9B4-476D-8410-07799392CADB}"/>
              </a:ext>
            </a:extLst>
          </p:cNvPr>
          <p:cNvSpPr/>
          <p:nvPr/>
        </p:nvSpPr>
        <p:spPr>
          <a:xfrm>
            <a:off x="3355759" y="5135587"/>
            <a:ext cx="1455938" cy="9020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Visual updates in web page</a:t>
            </a:r>
          </a:p>
        </p:txBody>
      </p: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xmlns="" id="{ED3E3569-1CB8-452A-B02A-6B4AB7997ED9}"/>
              </a:ext>
            </a:extLst>
          </p:cNvPr>
          <p:cNvCxnSpPr>
            <a:cxnSpLocks/>
          </p:cNvCxnSpPr>
          <p:nvPr/>
        </p:nvCxnSpPr>
        <p:spPr>
          <a:xfrm flipH="1">
            <a:off x="2530136" y="4152680"/>
            <a:ext cx="756691" cy="20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xmlns="" id="{8E625508-DD7B-4BF0-8428-9A8891F50103}"/>
              </a:ext>
            </a:extLst>
          </p:cNvPr>
          <p:cNvCxnSpPr/>
          <p:nvPr/>
        </p:nvCxnSpPr>
        <p:spPr>
          <a:xfrm flipH="1" flipV="1">
            <a:off x="2530136" y="4480264"/>
            <a:ext cx="756691" cy="11390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xmlns="" id="{7F3113C8-3A22-40EA-9FF3-A4B171AC251E}"/>
              </a:ext>
            </a:extLst>
          </p:cNvPr>
          <p:cNvSpPr/>
          <p:nvPr/>
        </p:nvSpPr>
        <p:spPr>
          <a:xfrm>
            <a:off x="1074198" y="3666478"/>
            <a:ext cx="1455938" cy="14463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System response to users</a:t>
            </a: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xmlns="" id="{EA8CBE88-192C-4387-8690-896FBB5A37F3}"/>
              </a:ext>
            </a:extLst>
          </p:cNvPr>
          <p:cNvSpPr txBox="1"/>
          <p:nvPr/>
        </p:nvSpPr>
        <p:spPr>
          <a:xfrm>
            <a:off x="2573989" y="378272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audio</a:t>
            </a:r>
          </a:p>
        </p:txBody>
      </p:sp>
    </p:spTree>
    <p:extLst>
      <p:ext uri="{BB962C8B-B14F-4D97-AF65-F5344CB8AC3E}">
        <p14:creationId xmlns:p14="http://schemas.microsoft.com/office/powerpoint/2010/main" val="67349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69CB487-9407-4C7A-8252-05F92835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Snips Voice Platform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008721B-B96C-4C0C-BCFF-C70176BEE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Automatic Speech Recognition (ASR):  hybrid Neural Network/Hidden Markov Model models. First step of the whole process, convert raw audio data into context-dependent clustered HMM state probabilities.</a:t>
            </a:r>
          </a:p>
          <a:p>
            <a:endParaRPr lang="en-GB" dirty="0"/>
          </a:p>
          <a:p>
            <a:r>
              <a:rPr lang="en-GB" dirty="0"/>
              <a:t>Language Model (LM): turns predictions of ASR model into likely sentences (via a Viterbi search algorithm)</a:t>
            </a:r>
          </a:p>
          <a:p>
            <a:endParaRPr lang="en-GB" dirty="0"/>
          </a:p>
          <a:p>
            <a:r>
              <a:rPr lang="en-GB" dirty="0"/>
              <a:t>Natural Language Understanding (NLU): extracts intent and slots from the sentences (via deterministic intent parser and probabilistic intent parser)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65D698C9-1206-4E65-8900-FB576453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6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2DA0969-64C2-4B00-A191-3990240F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Future Plan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4CE9868-AE28-4D43-8458-1639DDF8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demo so far is restricted to certain use cases. </a:t>
            </a:r>
          </a:p>
          <a:p>
            <a:r>
              <a:rPr lang="en-GB" dirty="0"/>
              <a:t>Generating larger dataset</a:t>
            </a:r>
          </a:p>
          <a:p>
            <a:r>
              <a:rPr lang="en-GB" dirty="0"/>
              <a:t>Working on larger dataset, increase the generalizability of models</a:t>
            </a:r>
          </a:p>
          <a:p>
            <a:r>
              <a:rPr lang="en-GB" dirty="0"/>
              <a:t>Expand the project and integrate voice with other projects(i.e. machine learning interpretability)</a:t>
            </a:r>
          </a:p>
          <a:p>
            <a:endParaRPr lang="en-GB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08D732B-45B5-4016-BEFF-A7D8D3E9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203-1876-F548-8829-5C863EF927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9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elta Capita Palette">
      <a:dk1>
        <a:srgbClr val="1E345D"/>
      </a:dk1>
      <a:lt1>
        <a:srgbClr val="FFFFFF"/>
      </a:lt1>
      <a:dk2>
        <a:srgbClr val="778592"/>
      </a:dk2>
      <a:lt2>
        <a:srgbClr val="E7E6E6"/>
      </a:lt2>
      <a:accent1>
        <a:srgbClr val="4FC0DF"/>
      </a:accent1>
      <a:accent2>
        <a:srgbClr val="B2E0EE"/>
      </a:accent2>
      <a:accent3>
        <a:srgbClr val="8B92AB"/>
      </a:accent3>
      <a:accent4>
        <a:srgbClr val="B9C0C6"/>
      </a:accent4>
      <a:accent5>
        <a:srgbClr val="40BEAC"/>
      </a:accent5>
      <a:accent6>
        <a:srgbClr val="0081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 Slide Deck Template [Read-Only]" id="{737CA92D-C2C6-4086-A094-466565548B34}" vid="{3549750C-D872-41C6-B905-6FC52D859764}"/>
    </a:ext>
  </a:extLst>
</a:theme>
</file>

<file path=ppt/theme/theme2.xml><?xml version="1.0" encoding="utf-8"?>
<a:theme xmlns:a="http://schemas.openxmlformats.org/drawingml/2006/main" name="1_Office Theme">
  <a:themeElements>
    <a:clrScheme name="Delta Capita 1">
      <a:dk1>
        <a:srgbClr val="1E345D"/>
      </a:dk1>
      <a:lt1>
        <a:srgbClr val="FFFFFF"/>
      </a:lt1>
      <a:dk2>
        <a:srgbClr val="778592"/>
      </a:dk2>
      <a:lt2>
        <a:srgbClr val="E7E6E6"/>
      </a:lt2>
      <a:accent1>
        <a:srgbClr val="4FC0DF"/>
      </a:accent1>
      <a:accent2>
        <a:srgbClr val="B2E0EE"/>
      </a:accent2>
      <a:accent3>
        <a:srgbClr val="8B92AB"/>
      </a:accent3>
      <a:accent4>
        <a:srgbClr val="B9C0C6"/>
      </a:accent4>
      <a:accent5>
        <a:srgbClr val="40BEAC"/>
      </a:accent5>
      <a:accent6>
        <a:srgbClr val="0081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 Slide Deck Template [Read-Only]" id="{737CA92D-C2C6-4086-A094-466565548B34}" vid="{2A66AE7A-85B3-49DD-AF8D-B2709920F9B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8C781BDC6BA40981DB9ACD8F306E8" ma:contentTypeVersion="7" ma:contentTypeDescription="Create a new document." ma:contentTypeScope="" ma:versionID="3d8e24da3b9ddfaa24c0c1dfc639ab23">
  <xsd:schema xmlns:xsd="http://www.w3.org/2001/XMLSchema" xmlns:xs="http://www.w3.org/2001/XMLSchema" xmlns:p="http://schemas.microsoft.com/office/2006/metadata/properties" xmlns:ns2="b5a937c4-a444-4db8-a8c0-483815cfe00d" xmlns:ns3="8a062d4a-3e98-403a-9602-82ba3c5f1d4a" targetNamespace="http://schemas.microsoft.com/office/2006/metadata/properties" ma:root="true" ma:fieldsID="49dd93fb0f45d911f033f6d959e90c30" ns2:_="" ns3:_="">
    <xsd:import namespace="b5a937c4-a444-4db8-a8c0-483815cfe00d"/>
    <xsd:import namespace="8a062d4a-3e98-403a-9602-82ba3c5f1d4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937c4-a444-4db8-a8c0-483815cfe0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62d4a-3e98-403a-9602-82ba3c5f1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9B5C46-7775-446E-96CA-0E2220D8710D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b5a937c4-a444-4db8-a8c0-483815cfe00d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8a062d4a-3e98-403a-9602-82ba3c5f1d4a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13A72A7-2FA9-4CE4-BF09-66660CDEBF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70D3E9-DB3B-414D-A903-23D50D95B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a937c4-a444-4db8-a8c0-483815cfe00d"/>
    <ds:schemaRef ds:uri="8a062d4a-3e98-403a-9602-82ba3c5f1d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 Slide Deck Template</Template>
  <TotalTime>8135</TotalTime>
  <Words>292</Words>
  <Application>Microsoft Office PowerPoint</Application>
  <PresentationFormat>Widescreen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DIN-Bold</vt:lpstr>
      <vt:lpstr>DIN-Regular</vt:lpstr>
      <vt:lpstr>Office Theme</vt:lpstr>
      <vt:lpstr>1_Office Theme</vt:lpstr>
      <vt:lpstr>Voice Activation for Wealth  Management </vt:lpstr>
      <vt:lpstr>Introduction </vt:lpstr>
      <vt:lpstr>Process Workflow</vt:lpstr>
      <vt:lpstr>Snips Voice Platform</vt:lpstr>
      <vt:lpstr>Challenges and Future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Guidelines | Colours [delete this slide]</dc:title>
  <dc:creator>Irene Veng</dc:creator>
  <cp:lastModifiedBy>Smith, Gill</cp:lastModifiedBy>
  <cp:revision>91</cp:revision>
  <cp:lastPrinted>2018-08-29T11:22:40Z</cp:lastPrinted>
  <dcterms:created xsi:type="dcterms:W3CDTF">2018-04-30T09:32:32Z</dcterms:created>
  <dcterms:modified xsi:type="dcterms:W3CDTF">2018-10-25T09:19:22Z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0x0101002E08C781BDC6BA40981DB9ACD8F306E8</vt:lpwstr>
  </property>
</Properties>
</file>