
<file path=[Content_Types].xml><?xml version="1.0" encoding="utf-8"?>
<Types xmlns="http://schemas.openxmlformats.org/package/2006/content-types">
  <Default Extension="jpg" ContentType="image/jpeg"/>
  <Default Extension="pdf"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2" r:id="rId10"/>
    <p:sldId id="265" r:id="rId11"/>
    <p:sldId id="268" r:id="rId12"/>
    <p:sldId id="263" r:id="rId13"/>
    <p:sldId id="264" r:id="rId14"/>
    <p:sldId id="266" r:id="rId15"/>
    <p:sldId id="267"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45DB8-62A6-4B27-BC58-622395FBE891}" v="38" dt="2020-02-12T16:23:13.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6029" autoAdjust="0"/>
  </p:normalViewPr>
  <p:slideViewPr>
    <p:cSldViewPr snapToGrid="0">
      <p:cViewPr varScale="1">
        <p:scale>
          <a:sx n="45" d="100"/>
          <a:sy n="45" d="100"/>
        </p:scale>
        <p:origin x="99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5F9E-1CC1-4C5C-9C41-D7C6B90BF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321B35-0F0C-41F6-83E4-57FF01EED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88B783-4830-440F-8BDA-199C2FBF0543}"/>
              </a:ext>
            </a:extLst>
          </p:cNvPr>
          <p:cNvSpPr>
            <a:spLocks noGrp="1"/>
          </p:cNvSpPr>
          <p:nvPr>
            <p:ph type="dt" sz="half" idx="10"/>
          </p:nvPr>
        </p:nvSpPr>
        <p:spPr/>
        <p:txBody>
          <a:bodyPr/>
          <a:lstStyle/>
          <a:p>
            <a:fld id="{8F2C2B97-38D1-4EF1-BC3B-826EC7D1283C}" type="datetimeFigureOut">
              <a:rPr lang="en-GB" smtClean="0"/>
              <a:t>13/02/2020</a:t>
            </a:fld>
            <a:endParaRPr lang="en-GB" dirty="0"/>
          </a:p>
        </p:txBody>
      </p:sp>
      <p:sp>
        <p:nvSpPr>
          <p:cNvPr id="5" name="Footer Placeholder 4">
            <a:extLst>
              <a:ext uri="{FF2B5EF4-FFF2-40B4-BE49-F238E27FC236}">
                <a16:creationId xmlns:a16="http://schemas.microsoft.com/office/drawing/2014/main" id="{F40F607A-307E-4FDA-800A-3FD15D6B85F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6446DCE-9536-42D3-901D-50E51B38ACE2}"/>
              </a:ext>
            </a:extLst>
          </p:cNvPr>
          <p:cNvSpPr>
            <a:spLocks noGrp="1"/>
          </p:cNvSpPr>
          <p:nvPr>
            <p:ph type="sldNum" sz="quarter" idx="12"/>
          </p:nvPr>
        </p:nvSpPr>
        <p:spPr/>
        <p:txBody>
          <a:bodyPr/>
          <a:lstStyle/>
          <a:p>
            <a:fld id="{61B2ED0A-D820-49FA-A6B5-4322A0EB8B62}" type="slidenum">
              <a:rPr lang="en-GB" smtClean="0"/>
              <a:t>‹#›</a:t>
            </a:fld>
            <a:endParaRPr lang="en-GB" dirty="0"/>
          </a:p>
        </p:txBody>
      </p:sp>
    </p:spTree>
    <p:extLst>
      <p:ext uri="{BB962C8B-B14F-4D97-AF65-F5344CB8AC3E}">
        <p14:creationId xmlns:p14="http://schemas.microsoft.com/office/powerpoint/2010/main" val="178359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5DB9-F73C-4BD4-8C39-8C7153F8D6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C4301F-60E4-47F8-90CA-8BE3F96F73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D82125-9CFB-4765-A29E-34EBF343132F}"/>
              </a:ext>
            </a:extLst>
          </p:cNvPr>
          <p:cNvSpPr>
            <a:spLocks noGrp="1"/>
          </p:cNvSpPr>
          <p:nvPr>
            <p:ph type="dt" sz="half" idx="10"/>
          </p:nvPr>
        </p:nvSpPr>
        <p:spPr/>
        <p:txBody>
          <a:bodyPr/>
          <a:lstStyle/>
          <a:p>
            <a:fld id="{8F2C2B97-38D1-4EF1-BC3B-826EC7D1283C}" type="datetimeFigureOut">
              <a:rPr lang="en-GB" smtClean="0"/>
              <a:t>13/02/2020</a:t>
            </a:fld>
            <a:endParaRPr lang="en-GB" dirty="0"/>
          </a:p>
        </p:txBody>
      </p:sp>
      <p:sp>
        <p:nvSpPr>
          <p:cNvPr id="5" name="Footer Placeholder 4">
            <a:extLst>
              <a:ext uri="{FF2B5EF4-FFF2-40B4-BE49-F238E27FC236}">
                <a16:creationId xmlns:a16="http://schemas.microsoft.com/office/drawing/2014/main" id="{0CA2B136-6270-4E79-BEF0-04192FA18B3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47FFD5-42ED-4EAD-887A-4C640469A5B6}"/>
              </a:ext>
            </a:extLst>
          </p:cNvPr>
          <p:cNvSpPr>
            <a:spLocks noGrp="1"/>
          </p:cNvSpPr>
          <p:nvPr>
            <p:ph type="sldNum" sz="quarter" idx="12"/>
          </p:nvPr>
        </p:nvSpPr>
        <p:spPr/>
        <p:txBody>
          <a:bodyPr/>
          <a:lstStyle/>
          <a:p>
            <a:fld id="{61B2ED0A-D820-49FA-A6B5-4322A0EB8B62}" type="slidenum">
              <a:rPr lang="en-GB" smtClean="0"/>
              <a:t>‹#›</a:t>
            </a:fld>
            <a:endParaRPr lang="en-GB" dirty="0"/>
          </a:p>
        </p:txBody>
      </p:sp>
    </p:spTree>
    <p:extLst>
      <p:ext uri="{BB962C8B-B14F-4D97-AF65-F5344CB8AC3E}">
        <p14:creationId xmlns:p14="http://schemas.microsoft.com/office/powerpoint/2010/main" val="79176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CECB0-E1AE-4C7B-BF59-457A6F7130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A344BF-7FEC-48F8-8897-45221AA60F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503AC8-A192-4302-93B4-E67253D8FC97}"/>
              </a:ext>
            </a:extLst>
          </p:cNvPr>
          <p:cNvSpPr>
            <a:spLocks noGrp="1"/>
          </p:cNvSpPr>
          <p:nvPr>
            <p:ph type="dt" sz="half" idx="10"/>
          </p:nvPr>
        </p:nvSpPr>
        <p:spPr/>
        <p:txBody>
          <a:bodyPr/>
          <a:lstStyle/>
          <a:p>
            <a:fld id="{8F2C2B97-38D1-4EF1-BC3B-826EC7D1283C}" type="datetimeFigureOut">
              <a:rPr lang="en-GB" smtClean="0"/>
              <a:t>13/02/2020</a:t>
            </a:fld>
            <a:endParaRPr lang="en-GB" dirty="0"/>
          </a:p>
        </p:txBody>
      </p:sp>
      <p:sp>
        <p:nvSpPr>
          <p:cNvPr id="5" name="Footer Placeholder 4">
            <a:extLst>
              <a:ext uri="{FF2B5EF4-FFF2-40B4-BE49-F238E27FC236}">
                <a16:creationId xmlns:a16="http://schemas.microsoft.com/office/drawing/2014/main" id="{957E95C7-CBE0-4C8F-AC7E-7515FA2692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6AD6C4-5251-484F-AA4B-AD9A40680817}"/>
              </a:ext>
            </a:extLst>
          </p:cNvPr>
          <p:cNvSpPr>
            <a:spLocks noGrp="1"/>
          </p:cNvSpPr>
          <p:nvPr>
            <p:ph type="sldNum" sz="quarter" idx="12"/>
          </p:nvPr>
        </p:nvSpPr>
        <p:spPr/>
        <p:txBody>
          <a:bodyPr/>
          <a:lstStyle/>
          <a:p>
            <a:fld id="{61B2ED0A-D820-49FA-A6B5-4322A0EB8B62}" type="slidenum">
              <a:rPr lang="en-GB" smtClean="0"/>
              <a:t>‹#›</a:t>
            </a:fld>
            <a:endParaRPr lang="en-GB" dirty="0"/>
          </a:p>
        </p:txBody>
      </p:sp>
    </p:spTree>
    <p:extLst>
      <p:ext uri="{BB962C8B-B14F-4D97-AF65-F5344CB8AC3E}">
        <p14:creationId xmlns:p14="http://schemas.microsoft.com/office/powerpoint/2010/main" val="315700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4ACF-2306-4F01-9C70-1AC748AE0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F2CDF2-430C-446E-A516-2B5519A924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607A43-995E-43E5-94B2-A731A916CF16}"/>
              </a:ext>
            </a:extLst>
          </p:cNvPr>
          <p:cNvSpPr>
            <a:spLocks noGrp="1"/>
          </p:cNvSpPr>
          <p:nvPr>
            <p:ph type="dt" sz="half" idx="10"/>
          </p:nvPr>
        </p:nvSpPr>
        <p:spPr/>
        <p:txBody>
          <a:bodyPr/>
          <a:lstStyle/>
          <a:p>
            <a:fld id="{8F2C2B97-38D1-4EF1-BC3B-826EC7D1283C}" type="datetimeFigureOut">
              <a:rPr lang="en-GB" smtClean="0"/>
              <a:t>13/02/2020</a:t>
            </a:fld>
            <a:endParaRPr lang="en-GB" dirty="0"/>
          </a:p>
        </p:txBody>
      </p:sp>
      <p:sp>
        <p:nvSpPr>
          <p:cNvPr id="5" name="Footer Placeholder 4">
            <a:extLst>
              <a:ext uri="{FF2B5EF4-FFF2-40B4-BE49-F238E27FC236}">
                <a16:creationId xmlns:a16="http://schemas.microsoft.com/office/drawing/2014/main" id="{724AB60B-D2ED-4C81-81F2-62CA21AE9B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5874AB1-639F-4C2A-8BA2-2FD7ABD6E4EB}"/>
              </a:ext>
            </a:extLst>
          </p:cNvPr>
          <p:cNvSpPr>
            <a:spLocks noGrp="1"/>
          </p:cNvSpPr>
          <p:nvPr>
            <p:ph type="sldNum" sz="quarter" idx="12"/>
          </p:nvPr>
        </p:nvSpPr>
        <p:spPr/>
        <p:txBody>
          <a:bodyPr/>
          <a:lstStyle/>
          <a:p>
            <a:fld id="{61B2ED0A-D820-49FA-A6B5-4322A0EB8B62}" type="slidenum">
              <a:rPr lang="en-GB" smtClean="0"/>
              <a:t>‹#›</a:t>
            </a:fld>
            <a:endParaRPr lang="en-GB" dirty="0"/>
          </a:p>
        </p:txBody>
      </p:sp>
    </p:spTree>
    <p:extLst>
      <p:ext uri="{BB962C8B-B14F-4D97-AF65-F5344CB8AC3E}">
        <p14:creationId xmlns:p14="http://schemas.microsoft.com/office/powerpoint/2010/main" val="276108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F649E-9051-4912-90AC-248E830B7A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DED728-C735-4F58-82E0-33D4094B6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EF5F65-5BEB-4573-90E9-052EDA73B9F5}"/>
              </a:ext>
            </a:extLst>
          </p:cNvPr>
          <p:cNvSpPr>
            <a:spLocks noGrp="1"/>
          </p:cNvSpPr>
          <p:nvPr>
            <p:ph type="dt" sz="half" idx="10"/>
          </p:nvPr>
        </p:nvSpPr>
        <p:spPr/>
        <p:txBody>
          <a:bodyPr/>
          <a:lstStyle/>
          <a:p>
            <a:fld id="{8F2C2B97-38D1-4EF1-BC3B-826EC7D1283C}" type="datetimeFigureOut">
              <a:rPr lang="en-GB" smtClean="0"/>
              <a:t>13/02/2020</a:t>
            </a:fld>
            <a:endParaRPr lang="en-GB" dirty="0"/>
          </a:p>
        </p:txBody>
      </p:sp>
      <p:sp>
        <p:nvSpPr>
          <p:cNvPr id="5" name="Footer Placeholder 4">
            <a:extLst>
              <a:ext uri="{FF2B5EF4-FFF2-40B4-BE49-F238E27FC236}">
                <a16:creationId xmlns:a16="http://schemas.microsoft.com/office/drawing/2014/main" id="{E8A0A0AB-C042-4462-B20D-1AAB298F2A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454871-7DAC-488D-A540-637070808AC0}"/>
              </a:ext>
            </a:extLst>
          </p:cNvPr>
          <p:cNvSpPr>
            <a:spLocks noGrp="1"/>
          </p:cNvSpPr>
          <p:nvPr>
            <p:ph type="sldNum" sz="quarter" idx="12"/>
          </p:nvPr>
        </p:nvSpPr>
        <p:spPr/>
        <p:txBody>
          <a:bodyPr/>
          <a:lstStyle/>
          <a:p>
            <a:fld id="{61B2ED0A-D820-49FA-A6B5-4322A0EB8B62}" type="slidenum">
              <a:rPr lang="en-GB" smtClean="0"/>
              <a:t>‹#›</a:t>
            </a:fld>
            <a:endParaRPr lang="en-GB" dirty="0"/>
          </a:p>
        </p:txBody>
      </p:sp>
    </p:spTree>
    <p:extLst>
      <p:ext uri="{BB962C8B-B14F-4D97-AF65-F5344CB8AC3E}">
        <p14:creationId xmlns:p14="http://schemas.microsoft.com/office/powerpoint/2010/main" val="50151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87BC-5866-4BFA-A735-5CEB517A4B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00C40C-7C18-4895-A6C5-64DD49542C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00BADE-5647-427D-A588-8E52CF4207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86F568-4814-42DC-92F8-3B8BB94DF998}"/>
              </a:ext>
            </a:extLst>
          </p:cNvPr>
          <p:cNvSpPr>
            <a:spLocks noGrp="1"/>
          </p:cNvSpPr>
          <p:nvPr>
            <p:ph type="dt" sz="half" idx="10"/>
          </p:nvPr>
        </p:nvSpPr>
        <p:spPr/>
        <p:txBody>
          <a:bodyPr/>
          <a:lstStyle/>
          <a:p>
            <a:fld id="{8F2C2B97-38D1-4EF1-BC3B-826EC7D1283C}" type="datetimeFigureOut">
              <a:rPr lang="en-GB" smtClean="0"/>
              <a:t>13/02/2020</a:t>
            </a:fld>
            <a:endParaRPr lang="en-GB" dirty="0"/>
          </a:p>
        </p:txBody>
      </p:sp>
      <p:sp>
        <p:nvSpPr>
          <p:cNvPr id="6" name="Footer Placeholder 5">
            <a:extLst>
              <a:ext uri="{FF2B5EF4-FFF2-40B4-BE49-F238E27FC236}">
                <a16:creationId xmlns:a16="http://schemas.microsoft.com/office/drawing/2014/main" id="{FF41CDD8-CA85-415C-B248-30D84AF89A8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2E056F7-5955-49F4-8A37-37FF40CF7981}"/>
              </a:ext>
            </a:extLst>
          </p:cNvPr>
          <p:cNvSpPr>
            <a:spLocks noGrp="1"/>
          </p:cNvSpPr>
          <p:nvPr>
            <p:ph type="sldNum" sz="quarter" idx="12"/>
          </p:nvPr>
        </p:nvSpPr>
        <p:spPr/>
        <p:txBody>
          <a:bodyPr/>
          <a:lstStyle/>
          <a:p>
            <a:fld id="{61B2ED0A-D820-49FA-A6B5-4322A0EB8B62}" type="slidenum">
              <a:rPr lang="en-GB" smtClean="0"/>
              <a:t>‹#›</a:t>
            </a:fld>
            <a:endParaRPr lang="en-GB" dirty="0"/>
          </a:p>
        </p:txBody>
      </p:sp>
    </p:spTree>
    <p:extLst>
      <p:ext uri="{BB962C8B-B14F-4D97-AF65-F5344CB8AC3E}">
        <p14:creationId xmlns:p14="http://schemas.microsoft.com/office/powerpoint/2010/main" val="75031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C1E0-2C65-4A6D-81E6-1C0A92968F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8863EC-E464-495B-B9AB-B00A729BB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91CA19-F07A-4F6F-B929-532D3AEF66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CF4801-4A46-4307-8802-56F75D9FD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F16749-B6C4-4C43-9F30-57E2AA8322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3E390A-3F07-499E-8EC6-1070F8B6BC1A}"/>
              </a:ext>
            </a:extLst>
          </p:cNvPr>
          <p:cNvSpPr>
            <a:spLocks noGrp="1"/>
          </p:cNvSpPr>
          <p:nvPr>
            <p:ph type="dt" sz="half" idx="10"/>
          </p:nvPr>
        </p:nvSpPr>
        <p:spPr/>
        <p:txBody>
          <a:bodyPr/>
          <a:lstStyle/>
          <a:p>
            <a:fld id="{8F2C2B97-38D1-4EF1-BC3B-826EC7D1283C}" type="datetimeFigureOut">
              <a:rPr lang="en-GB" smtClean="0"/>
              <a:t>13/02/2020</a:t>
            </a:fld>
            <a:endParaRPr lang="en-GB" dirty="0"/>
          </a:p>
        </p:txBody>
      </p:sp>
      <p:sp>
        <p:nvSpPr>
          <p:cNvPr id="8" name="Footer Placeholder 7">
            <a:extLst>
              <a:ext uri="{FF2B5EF4-FFF2-40B4-BE49-F238E27FC236}">
                <a16:creationId xmlns:a16="http://schemas.microsoft.com/office/drawing/2014/main" id="{7EDCFFD7-738A-4F3A-BFA5-796E874AAD5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7F02481-C7EB-4866-B2B4-A09E99348B86}"/>
              </a:ext>
            </a:extLst>
          </p:cNvPr>
          <p:cNvSpPr>
            <a:spLocks noGrp="1"/>
          </p:cNvSpPr>
          <p:nvPr>
            <p:ph type="sldNum" sz="quarter" idx="12"/>
          </p:nvPr>
        </p:nvSpPr>
        <p:spPr/>
        <p:txBody>
          <a:bodyPr/>
          <a:lstStyle/>
          <a:p>
            <a:fld id="{61B2ED0A-D820-49FA-A6B5-4322A0EB8B62}" type="slidenum">
              <a:rPr lang="en-GB" smtClean="0"/>
              <a:t>‹#›</a:t>
            </a:fld>
            <a:endParaRPr lang="en-GB" dirty="0"/>
          </a:p>
        </p:txBody>
      </p:sp>
    </p:spTree>
    <p:extLst>
      <p:ext uri="{BB962C8B-B14F-4D97-AF65-F5344CB8AC3E}">
        <p14:creationId xmlns:p14="http://schemas.microsoft.com/office/powerpoint/2010/main" val="324245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B30A-8407-48F1-80EC-3354F0F1D5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C91F45-2C48-4675-845C-C75EB6631D56}"/>
              </a:ext>
            </a:extLst>
          </p:cNvPr>
          <p:cNvSpPr>
            <a:spLocks noGrp="1"/>
          </p:cNvSpPr>
          <p:nvPr>
            <p:ph type="dt" sz="half" idx="10"/>
          </p:nvPr>
        </p:nvSpPr>
        <p:spPr/>
        <p:txBody>
          <a:bodyPr/>
          <a:lstStyle/>
          <a:p>
            <a:fld id="{8F2C2B97-38D1-4EF1-BC3B-826EC7D1283C}" type="datetimeFigureOut">
              <a:rPr lang="en-GB" smtClean="0"/>
              <a:t>13/02/2020</a:t>
            </a:fld>
            <a:endParaRPr lang="en-GB" dirty="0"/>
          </a:p>
        </p:txBody>
      </p:sp>
      <p:sp>
        <p:nvSpPr>
          <p:cNvPr id="4" name="Footer Placeholder 3">
            <a:extLst>
              <a:ext uri="{FF2B5EF4-FFF2-40B4-BE49-F238E27FC236}">
                <a16:creationId xmlns:a16="http://schemas.microsoft.com/office/drawing/2014/main" id="{4622E183-F08B-45EC-9873-AB6B282F564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DD56B11-B28A-4F56-BFCC-59E9420BC7A8}"/>
              </a:ext>
            </a:extLst>
          </p:cNvPr>
          <p:cNvSpPr>
            <a:spLocks noGrp="1"/>
          </p:cNvSpPr>
          <p:nvPr>
            <p:ph type="sldNum" sz="quarter" idx="12"/>
          </p:nvPr>
        </p:nvSpPr>
        <p:spPr/>
        <p:txBody>
          <a:bodyPr/>
          <a:lstStyle/>
          <a:p>
            <a:fld id="{61B2ED0A-D820-49FA-A6B5-4322A0EB8B62}" type="slidenum">
              <a:rPr lang="en-GB" smtClean="0"/>
              <a:t>‹#›</a:t>
            </a:fld>
            <a:endParaRPr lang="en-GB" dirty="0"/>
          </a:p>
        </p:txBody>
      </p:sp>
    </p:spTree>
    <p:extLst>
      <p:ext uri="{BB962C8B-B14F-4D97-AF65-F5344CB8AC3E}">
        <p14:creationId xmlns:p14="http://schemas.microsoft.com/office/powerpoint/2010/main" val="340693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14F3-588C-4CD0-AB40-802CF055979C}"/>
              </a:ext>
            </a:extLst>
          </p:cNvPr>
          <p:cNvSpPr>
            <a:spLocks noGrp="1"/>
          </p:cNvSpPr>
          <p:nvPr>
            <p:ph type="dt" sz="half" idx="10"/>
          </p:nvPr>
        </p:nvSpPr>
        <p:spPr/>
        <p:txBody>
          <a:bodyPr/>
          <a:lstStyle/>
          <a:p>
            <a:fld id="{8F2C2B97-38D1-4EF1-BC3B-826EC7D1283C}" type="datetimeFigureOut">
              <a:rPr lang="en-GB" smtClean="0"/>
              <a:t>13/02/2020</a:t>
            </a:fld>
            <a:endParaRPr lang="en-GB" dirty="0"/>
          </a:p>
        </p:txBody>
      </p:sp>
      <p:sp>
        <p:nvSpPr>
          <p:cNvPr id="3" name="Footer Placeholder 2">
            <a:extLst>
              <a:ext uri="{FF2B5EF4-FFF2-40B4-BE49-F238E27FC236}">
                <a16:creationId xmlns:a16="http://schemas.microsoft.com/office/drawing/2014/main" id="{F2743B2D-1B8D-400C-B6B7-1D7EB4810DC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FAE714A-F569-4B7A-BDC7-554BEA7FF23E}"/>
              </a:ext>
            </a:extLst>
          </p:cNvPr>
          <p:cNvSpPr>
            <a:spLocks noGrp="1"/>
          </p:cNvSpPr>
          <p:nvPr>
            <p:ph type="sldNum" sz="quarter" idx="12"/>
          </p:nvPr>
        </p:nvSpPr>
        <p:spPr/>
        <p:txBody>
          <a:bodyPr/>
          <a:lstStyle/>
          <a:p>
            <a:fld id="{61B2ED0A-D820-49FA-A6B5-4322A0EB8B62}" type="slidenum">
              <a:rPr lang="en-GB" smtClean="0"/>
              <a:t>‹#›</a:t>
            </a:fld>
            <a:endParaRPr lang="en-GB" dirty="0"/>
          </a:p>
        </p:txBody>
      </p:sp>
    </p:spTree>
    <p:extLst>
      <p:ext uri="{BB962C8B-B14F-4D97-AF65-F5344CB8AC3E}">
        <p14:creationId xmlns:p14="http://schemas.microsoft.com/office/powerpoint/2010/main" val="342841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9D6C-7AE6-4372-B8FA-A60ED5067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F6AEEC-BBEB-4DA1-A0E2-60AA0EC00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F5FA37-A6D2-4914-91FB-375BF4F32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8544E-DCB0-471B-9CF9-789F3E039637}"/>
              </a:ext>
            </a:extLst>
          </p:cNvPr>
          <p:cNvSpPr>
            <a:spLocks noGrp="1"/>
          </p:cNvSpPr>
          <p:nvPr>
            <p:ph type="dt" sz="half" idx="10"/>
          </p:nvPr>
        </p:nvSpPr>
        <p:spPr/>
        <p:txBody>
          <a:bodyPr/>
          <a:lstStyle/>
          <a:p>
            <a:fld id="{8F2C2B97-38D1-4EF1-BC3B-826EC7D1283C}" type="datetimeFigureOut">
              <a:rPr lang="en-GB" smtClean="0"/>
              <a:t>13/02/2020</a:t>
            </a:fld>
            <a:endParaRPr lang="en-GB" dirty="0"/>
          </a:p>
        </p:txBody>
      </p:sp>
      <p:sp>
        <p:nvSpPr>
          <p:cNvPr id="6" name="Footer Placeholder 5">
            <a:extLst>
              <a:ext uri="{FF2B5EF4-FFF2-40B4-BE49-F238E27FC236}">
                <a16:creationId xmlns:a16="http://schemas.microsoft.com/office/drawing/2014/main" id="{13BA3301-3EC6-44BA-807F-94E47E86A90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7DE7A43-8B50-4B26-B6F6-E64C18384116}"/>
              </a:ext>
            </a:extLst>
          </p:cNvPr>
          <p:cNvSpPr>
            <a:spLocks noGrp="1"/>
          </p:cNvSpPr>
          <p:nvPr>
            <p:ph type="sldNum" sz="quarter" idx="12"/>
          </p:nvPr>
        </p:nvSpPr>
        <p:spPr/>
        <p:txBody>
          <a:bodyPr/>
          <a:lstStyle/>
          <a:p>
            <a:fld id="{61B2ED0A-D820-49FA-A6B5-4322A0EB8B62}" type="slidenum">
              <a:rPr lang="en-GB" smtClean="0"/>
              <a:t>‹#›</a:t>
            </a:fld>
            <a:endParaRPr lang="en-GB" dirty="0"/>
          </a:p>
        </p:txBody>
      </p:sp>
    </p:spTree>
    <p:extLst>
      <p:ext uri="{BB962C8B-B14F-4D97-AF65-F5344CB8AC3E}">
        <p14:creationId xmlns:p14="http://schemas.microsoft.com/office/powerpoint/2010/main" val="419809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3BE4-3EFD-4721-9D9E-68C444494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BA21AF-3B86-4255-95D4-2B5048EC5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25A445C-802C-4C29-A034-F7236BB01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82848-E85C-436F-A472-82025225F3C6}"/>
              </a:ext>
            </a:extLst>
          </p:cNvPr>
          <p:cNvSpPr>
            <a:spLocks noGrp="1"/>
          </p:cNvSpPr>
          <p:nvPr>
            <p:ph type="dt" sz="half" idx="10"/>
          </p:nvPr>
        </p:nvSpPr>
        <p:spPr/>
        <p:txBody>
          <a:bodyPr/>
          <a:lstStyle/>
          <a:p>
            <a:fld id="{8F2C2B97-38D1-4EF1-BC3B-826EC7D1283C}" type="datetimeFigureOut">
              <a:rPr lang="en-GB" smtClean="0"/>
              <a:t>13/02/2020</a:t>
            </a:fld>
            <a:endParaRPr lang="en-GB" dirty="0"/>
          </a:p>
        </p:txBody>
      </p:sp>
      <p:sp>
        <p:nvSpPr>
          <p:cNvPr id="6" name="Footer Placeholder 5">
            <a:extLst>
              <a:ext uri="{FF2B5EF4-FFF2-40B4-BE49-F238E27FC236}">
                <a16:creationId xmlns:a16="http://schemas.microsoft.com/office/drawing/2014/main" id="{C0D4E763-73E3-4585-B353-22FC52B45EC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68C7CC7-7CBA-40D4-BFB5-38D4636D83B0}"/>
              </a:ext>
            </a:extLst>
          </p:cNvPr>
          <p:cNvSpPr>
            <a:spLocks noGrp="1"/>
          </p:cNvSpPr>
          <p:nvPr>
            <p:ph type="sldNum" sz="quarter" idx="12"/>
          </p:nvPr>
        </p:nvSpPr>
        <p:spPr/>
        <p:txBody>
          <a:bodyPr/>
          <a:lstStyle/>
          <a:p>
            <a:fld id="{61B2ED0A-D820-49FA-A6B5-4322A0EB8B62}" type="slidenum">
              <a:rPr lang="en-GB" smtClean="0"/>
              <a:t>‹#›</a:t>
            </a:fld>
            <a:endParaRPr lang="en-GB" dirty="0"/>
          </a:p>
        </p:txBody>
      </p:sp>
    </p:spTree>
    <p:extLst>
      <p:ext uri="{BB962C8B-B14F-4D97-AF65-F5344CB8AC3E}">
        <p14:creationId xmlns:p14="http://schemas.microsoft.com/office/powerpoint/2010/main" val="153827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E127C-8C60-4AED-ACF6-BA86A8A33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689620-3501-4998-9552-CD0DE6AE2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14191A-F598-4384-9EE0-3C3947FFB4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C2B97-38D1-4EF1-BC3B-826EC7D1283C}" type="datetimeFigureOut">
              <a:rPr lang="en-GB" smtClean="0"/>
              <a:t>13/02/2020</a:t>
            </a:fld>
            <a:endParaRPr lang="en-GB" dirty="0"/>
          </a:p>
        </p:txBody>
      </p:sp>
      <p:sp>
        <p:nvSpPr>
          <p:cNvPr id="5" name="Footer Placeholder 4">
            <a:extLst>
              <a:ext uri="{FF2B5EF4-FFF2-40B4-BE49-F238E27FC236}">
                <a16:creationId xmlns:a16="http://schemas.microsoft.com/office/drawing/2014/main" id="{0421C8E5-72ED-46BC-8CE8-893116813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A4BADFB-44C0-4317-9ED7-4ED9C7C8D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2ED0A-D820-49FA-A6B5-4322A0EB8B62}" type="slidenum">
              <a:rPr lang="en-GB" smtClean="0"/>
              <a:t>‹#›</a:t>
            </a:fld>
            <a:endParaRPr lang="en-GB" dirty="0"/>
          </a:p>
        </p:txBody>
      </p:sp>
    </p:spTree>
    <p:extLst>
      <p:ext uri="{BB962C8B-B14F-4D97-AF65-F5344CB8AC3E}">
        <p14:creationId xmlns:p14="http://schemas.microsoft.com/office/powerpoint/2010/main" val="359748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d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B9E-7F1F-4906-8E32-9D562B2F4CC9}"/>
              </a:ext>
            </a:extLst>
          </p:cNvPr>
          <p:cNvSpPr>
            <a:spLocks noGrp="1"/>
          </p:cNvSpPr>
          <p:nvPr>
            <p:ph type="ctrTitle"/>
          </p:nvPr>
        </p:nvSpPr>
        <p:spPr/>
        <p:txBody>
          <a:bodyPr>
            <a:normAutofit fontScale="90000"/>
          </a:bodyPr>
          <a:lstStyle/>
          <a:p>
            <a:r>
              <a:rPr lang="en-GB" dirty="0"/>
              <a:t>Jobs and social protection for disabled people, their families and communities, in the 2020s</a:t>
            </a:r>
          </a:p>
        </p:txBody>
      </p:sp>
      <p:sp>
        <p:nvSpPr>
          <p:cNvPr id="3" name="Subtitle 2">
            <a:extLst>
              <a:ext uri="{FF2B5EF4-FFF2-40B4-BE49-F238E27FC236}">
                <a16:creationId xmlns:a16="http://schemas.microsoft.com/office/drawing/2014/main" id="{F1CDECD0-892F-4BB3-8DE7-899D04464803}"/>
              </a:ext>
            </a:extLst>
          </p:cNvPr>
          <p:cNvSpPr>
            <a:spLocks noGrp="1"/>
          </p:cNvSpPr>
          <p:nvPr>
            <p:ph type="subTitle" idx="1"/>
          </p:nvPr>
        </p:nvSpPr>
        <p:spPr>
          <a:xfrm>
            <a:off x="1524000" y="3602038"/>
            <a:ext cx="9144000" cy="1021860"/>
          </a:xfrm>
        </p:spPr>
        <p:txBody>
          <a:bodyPr>
            <a:normAutofit/>
          </a:bodyPr>
          <a:lstStyle/>
          <a:p>
            <a:r>
              <a:rPr lang="en-GB" sz="4000" dirty="0"/>
              <a:t>Philip J Connolly </a:t>
            </a:r>
          </a:p>
          <a:p>
            <a:endParaRPr lang="en-GB" sz="4000" dirty="0"/>
          </a:p>
          <a:p>
            <a:endParaRPr lang="en-GB" sz="4000" dirty="0"/>
          </a:p>
        </p:txBody>
      </p:sp>
      <p:pic>
        <p:nvPicPr>
          <p:cNvPr id="5" name="Picture 4">
            <a:extLst>
              <a:ext uri="{FF2B5EF4-FFF2-40B4-BE49-F238E27FC236}">
                <a16:creationId xmlns:a16="http://schemas.microsoft.com/office/drawing/2014/main" id="{FFDA9ABD-45D3-4870-B222-498B30977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0" y="2952750"/>
            <a:ext cx="952500" cy="952500"/>
          </a:xfrm>
          <a:prstGeom prst="rect">
            <a:avLst/>
          </a:prstGeom>
        </p:spPr>
      </p:pic>
      <p:pic>
        <p:nvPicPr>
          <p:cNvPr id="6" name="Picture 5">
            <a:extLst>
              <a:ext uri="{FF2B5EF4-FFF2-40B4-BE49-F238E27FC236}">
                <a16:creationId xmlns:a16="http://schemas.microsoft.com/office/drawing/2014/main" id="{B479E4BE-D4E9-41A0-9775-DD5CA6DC8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741" y="4175919"/>
            <a:ext cx="2662517" cy="2387600"/>
          </a:xfrm>
          <a:prstGeom prst="rect">
            <a:avLst/>
          </a:prstGeom>
        </p:spPr>
      </p:pic>
      <p:pic>
        <p:nvPicPr>
          <p:cNvPr id="8" name="Picture 7">
            <a:extLst>
              <a:ext uri="{FF2B5EF4-FFF2-40B4-BE49-F238E27FC236}">
                <a16:creationId xmlns:a16="http://schemas.microsoft.com/office/drawing/2014/main" id="{4456BA66-3DDC-4ED2-9540-055059094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287350"/>
            <a:ext cx="2250142" cy="2387600"/>
          </a:xfrm>
          <a:prstGeom prst="rect">
            <a:avLst/>
          </a:prstGeom>
        </p:spPr>
      </p:pic>
      <p:pic>
        <p:nvPicPr>
          <p:cNvPr id="7" name="Picture 6">
            <a:extLst>
              <a:ext uri="{FF2B5EF4-FFF2-40B4-BE49-F238E27FC236}">
                <a16:creationId xmlns:a16="http://schemas.microsoft.com/office/drawing/2014/main" id="{CCB55C6C-5B22-4834-B78E-6AA45B2ED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4165600"/>
            <a:ext cx="5181600" cy="2692400"/>
          </a:xfrm>
          <a:prstGeom prst="rect">
            <a:avLst/>
          </a:prstGeom>
        </p:spPr>
      </p:pic>
    </p:spTree>
    <p:extLst>
      <p:ext uri="{BB962C8B-B14F-4D97-AF65-F5344CB8AC3E}">
        <p14:creationId xmlns:p14="http://schemas.microsoft.com/office/powerpoint/2010/main" val="395742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4E9C-81F7-4080-9D81-6C4F310C2EC0}"/>
              </a:ext>
            </a:extLst>
          </p:cNvPr>
          <p:cNvSpPr>
            <a:spLocks noGrp="1"/>
          </p:cNvSpPr>
          <p:nvPr>
            <p:ph type="title"/>
          </p:nvPr>
        </p:nvSpPr>
        <p:spPr/>
        <p:txBody>
          <a:bodyPr/>
          <a:lstStyle/>
          <a:p>
            <a:r>
              <a:rPr lang="en-GB" dirty="0"/>
              <a:t>Responding to the new language – a radical civil society response</a:t>
            </a:r>
          </a:p>
        </p:txBody>
      </p:sp>
      <p:sp>
        <p:nvSpPr>
          <p:cNvPr id="3" name="Content Placeholder 2">
            <a:extLst>
              <a:ext uri="{FF2B5EF4-FFF2-40B4-BE49-F238E27FC236}">
                <a16:creationId xmlns:a16="http://schemas.microsoft.com/office/drawing/2014/main" id="{93FC9D59-0702-48E1-81DA-C58F88D085C9}"/>
              </a:ext>
            </a:extLst>
          </p:cNvPr>
          <p:cNvSpPr>
            <a:spLocks noGrp="1"/>
          </p:cNvSpPr>
          <p:nvPr>
            <p:ph idx="1"/>
          </p:nvPr>
        </p:nvSpPr>
        <p:spPr/>
        <p:txBody>
          <a:bodyPr>
            <a:normAutofit fontScale="92500" lnSpcReduction="10000"/>
          </a:bodyPr>
          <a:lstStyle/>
          <a:p>
            <a:r>
              <a:rPr lang="en-GB" dirty="0"/>
              <a:t>What we do will be more important than what we say – no more charters </a:t>
            </a:r>
          </a:p>
          <a:p>
            <a:r>
              <a:rPr lang="en-GB" dirty="0"/>
              <a:t>Framing based upon opportunity, self sufficiency and enterprise but with communitarian outcomes to further disabled people’s political engagement and expression</a:t>
            </a:r>
          </a:p>
          <a:p>
            <a:r>
              <a:rPr lang="en-GB" dirty="0"/>
              <a:t>Theory of change that harnesses push and pull factors. The focus on pull factors to harness progressive and egalitarian forces in business models from cooperatives to platform businesses and beyond, technology that is accessible and affordable to culture informed or led by disabled people that is both realistic and aspirational</a:t>
            </a:r>
          </a:p>
          <a:p>
            <a:r>
              <a:rPr lang="en-GB" dirty="0"/>
              <a:t>Whole system thinking – to link different theories of change and to link progressive and inclusive practices in cultural expression, liberation technology and business models</a:t>
            </a:r>
          </a:p>
          <a:p>
            <a:endParaRPr lang="en-GB" dirty="0"/>
          </a:p>
          <a:p>
            <a:endParaRPr lang="en-GB" dirty="0"/>
          </a:p>
          <a:p>
            <a:endParaRPr lang="en-GB" dirty="0"/>
          </a:p>
        </p:txBody>
      </p:sp>
    </p:spTree>
    <p:extLst>
      <p:ext uri="{BB962C8B-B14F-4D97-AF65-F5344CB8AC3E}">
        <p14:creationId xmlns:p14="http://schemas.microsoft.com/office/powerpoint/2010/main" val="253469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9A80-8552-4181-AC7D-6466C91C3230}"/>
              </a:ext>
            </a:extLst>
          </p:cNvPr>
          <p:cNvSpPr>
            <a:spLocks noGrp="1"/>
          </p:cNvSpPr>
          <p:nvPr>
            <p:ph type="title"/>
          </p:nvPr>
        </p:nvSpPr>
        <p:spPr/>
        <p:txBody>
          <a:bodyPr/>
          <a:lstStyle/>
          <a:p>
            <a:r>
              <a:rPr lang="en-GB" dirty="0"/>
              <a:t>A disability integrated community  </a:t>
            </a:r>
          </a:p>
        </p:txBody>
      </p:sp>
      <p:sp>
        <p:nvSpPr>
          <p:cNvPr id="3" name="Content Placeholder 2">
            <a:extLst>
              <a:ext uri="{FF2B5EF4-FFF2-40B4-BE49-F238E27FC236}">
                <a16:creationId xmlns:a16="http://schemas.microsoft.com/office/drawing/2014/main" id="{2243A296-5B5D-4CE2-8105-676B5599494D}"/>
              </a:ext>
            </a:extLst>
          </p:cNvPr>
          <p:cNvSpPr>
            <a:spLocks noGrp="1"/>
          </p:cNvSpPr>
          <p:nvPr>
            <p:ph idx="1"/>
          </p:nvPr>
        </p:nvSpPr>
        <p:spPr/>
        <p:txBody>
          <a:bodyPr/>
          <a:lstStyle/>
          <a:p>
            <a:r>
              <a:rPr lang="en-GB" dirty="0"/>
              <a:t>Disabled people live. work and learn in distinct places, neighbourhoods, workplaces and educational settings but the only one that is common to most is the neighbourhood.</a:t>
            </a:r>
          </a:p>
          <a:p>
            <a:r>
              <a:rPr lang="en-GB" dirty="0"/>
              <a:t>This opens the door to a debate on the nature of community and disabled people’s relationship within that community.</a:t>
            </a:r>
          </a:p>
          <a:p>
            <a:r>
              <a:rPr lang="en-GB" dirty="0"/>
              <a:t>There is a rich history of community to learn and borrow from but I would suggest it should be self-organising i.e. have a high degree of autonomy, resilient i.e. low overheads, sustainable i.e. low waste and able to generate resources yet connected i.e. physically, digitally. </a:t>
            </a:r>
          </a:p>
          <a:p>
            <a:endParaRPr lang="en-GB" dirty="0"/>
          </a:p>
        </p:txBody>
      </p:sp>
    </p:spTree>
    <p:extLst>
      <p:ext uri="{BB962C8B-B14F-4D97-AF65-F5344CB8AC3E}">
        <p14:creationId xmlns:p14="http://schemas.microsoft.com/office/powerpoint/2010/main" val="184594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CAC2-B858-4FB2-9D88-16208FECB407}"/>
              </a:ext>
            </a:extLst>
          </p:cNvPr>
          <p:cNvSpPr>
            <a:spLocks noGrp="1"/>
          </p:cNvSpPr>
          <p:nvPr>
            <p:ph type="title"/>
          </p:nvPr>
        </p:nvSpPr>
        <p:spPr/>
        <p:txBody>
          <a:bodyPr/>
          <a:lstStyle/>
          <a:p>
            <a:r>
              <a:rPr lang="en-GB" dirty="0"/>
              <a:t>A disability community – blending practical responses</a:t>
            </a:r>
          </a:p>
        </p:txBody>
      </p:sp>
      <p:sp>
        <p:nvSpPr>
          <p:cNvPr id="3" name="Content Placeholder 2">
            <a:extLst>
              <a:ext uri="{FF2B5EF4-FFF2-40B4-BE49-F238E27FC236}">
                <a16:creationId xmlns:a16="http://schemas.microsoft.com/office/drawing/2014/main" id="{1B9F8D59-A7C6-461E-BBAD-7F0C783AE238}"/>
              </a:ext>
            </a:extLst>
          </p:cNvPr>
          <p:cNvSpPr>
            <a:spLocks noGrp="1"/>
          </p:cNvSpPr>
          <p:nvPr>
            <p:ph idx="1"/>
          </p:nvPr>
        </p:nvSpPr>
        <p:spPr/>
        <p:txBody>
          <a:bodyPr>
            <a:normAutofit fontScale="85000" lnSpcReduction="10000"/>
          </a:bodyPr>
          <a:lstStyle/>
          <a:p>
            <a:r>
              <a:rPr lang="en-GB" dirty="0"/>
              <a:t>Balanced communities – David Page integrated demographics not segregated</a:t>
            </a:r>
          </a:p>
          <a:p>
            <a:r>
              <a:rPr lang="en-GB" dirty="0"/>
              <a:t>Sustainable communities – Richard Douthwaite  - inputs and outputs in harmony with zero waste</a:t>
            </a:r>
          </a:p>
          <a:p>
            <a:r>
              <a:rPr lang="en-GB" dirty="0"/>
              <a:t>Resilient communities – Kevin Carson – low overheads so low entry barriers to economic participation and high levels of autonomy</a:t>
            </a:r>
          </a:p>
          <a:p>
            <a:r>
              <a:rPr lang="en-GB" dirty="0"/>
              <a:t>Connected communities – Gary Alexander – ecological, community exchange systems underpinned by digital communication technology </a:t>
            </a:r>
          </a:p>
          <a:p>
            <a:r>
              <a:rPr lang="en-GB" dirty="0"/>
              <a:t>Opportunity communities – take the virtues of the other models but integrate disabled people’s aspirations for accessibility and participation with an emphasis on problem solving and leadership so that we have more community leaders. Connecting these communities with good practice for disabled people in participation in cultural expression, technology and business models.</a:t>
            </a:r>
          </a:p>
          <a:p>
            <a:endParaRPr lang="en-GB" dirty="0"/>
          </a:p>
        </p:txBody>
      </p:sp>
    </p:spTree>
    <p:extLst>
      <p:ext uri="{BB962C8B-B14F-4D97-AF65-F5344CB8AC3E}">
        <p14:creationId xmlns:p14="http://schemas.microsoft.com/office/powerpoint/2010/main" val="139042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A1C7-10E7-413C-A0DF-89EDE13D8BF8}"/>
              </a:ext>
            </a:extLst>
          </p:cNvPr>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r>
              <a:rPr lang="en-GB" dirty="0"/>
              <a:t>What can the disability sector apply to the task?</a:t>
            </a:r>
            <a:br>
              <a:rPr lang="en-GB" dirty="0"/>
            </a:br>
            <a:r>
              <a:rPr lang="en-GB" dirty="0"/>
              <a:t>An appeal and support for collaboration between disabled and non-disabled people</a:t>
            </a:r>
            <a:br>
              <a:rPr lang="en-GB" dirty="0"/>
            </a:br>
            <a:r>
              <a:rPr lang="en-GB" dirty="0"/>
              <a:t>so that experience leads skills</a:t>
            </a:r>
            <a:br>
              <a:rPr lang="en-GB" dirty="0"/>
            </a:br>
            <a:r>
              <a:rPr lang="en-GB" dirty="0"/>
              <a:t>and  in turn</a:t>
            </a:r>
            <a:br>
              <a:rPr lang="en-GB" dirty="0"/>
            </a:br>
            <a:r>
              <a:rPr lang="en-GB" dirty="0"/>
              <a:t>leads to better understanding and accessible practices </a:t>
            </a:r>
            <a:br>
              <a:rPr lang="en-GB" dirty="0"/>
            </a:br>
            <a:r>
              <a:rPr lang="en-GB" dirty="0"/>
              <a:t>and new resources</a:t>
            </a:r>
            <a:br>
              <a:rPr lang="en-GB" dirty="0"/>
            </a:br>
            <a:r>
              <a:rPr lang="en-GB" dirty="0"/>
              <a:t> that make many</a:t>
            </a:r>
            <a:br>
              <a:rPr lang="en-GB" dirty="0"/>
            </a:br>
            <a:r>
              <a:rPr lang="en-GB" dirty="0"/>
              <a:t> futures possible</a:t>
            </a:r>
            <a:br>
              <a:rPr lang="en-GB" dirty="0"/>
            </a:br>
            <a:r>
              <a:rPr lang="en-GB" dirty="0"/>
              <a:t>including yours.</a:t>
            </a:r>
          </a:p>
        </p:txBody>
      </p:sp>
      <p:pic>
        <p:nvPicPr>
          <p:cNvPr id="5" name="Content Placeholder 4">
            <a:extLst>
              <a:ext uri="{FF2B5EF4-FFF2-40B4-BE49-F238E27FC236}">
                <a16:creationId xmlns:a16="http://schemas.microsoft.com/office/drawing/2014/main" id="{C8DC3736-AD30-4C57-8AC3-57277D8F49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9" y="3285067"/>
            <a:ext cx="5994371" cy="3207808"/>
          </a:xfrm>
        </p:spPr>
      </p:pic>
      <p:sp>
        <p:nvSpPr>
          <p:cNvPr id="3" name="TextBox 2">
            <a:extLst>
              <a:ext uri="{FF2B5EF4-FFF2-40B4-BE49-F238E27FC236}">
                <a16:creationId xmlns:a16="http://schemas.microsoft.com/office/drawing/2014/main" id="{CCEB79CB-2829-4191-A0DA-20FB4EE09173}"/>
              </a:ext>
            </a:extLst>
          </p:cNvPr>
          <p:cNvSpPr txBox="1"/>
          <p:nvPr/>
        </p:nvSpPr>
        <p:spPr>
          <a:xfrm flipV="1">
            <a:off x="7207624" y="2474257"/>
            <a:ext cx="215152" cy="369332"/>
          </a:xfrm>
          <a:prstGeom prst="rect">
            <a:avLst/>
          </a:prstGeom>
          <a:noFill/>
        </p:spPr>
        <p:txBody>
          <a:bodyPr wrap="square" rtlCol="0">
            <a:spAutoFit/>
          </a:bodyPr>
          <a:lstStyle/>
          <a:p>
            <a:r>
              <a:rPr lang="en-GB" dirty="0"/>
              <a:t>P</a:t>
            </a:r>
          </a:p>
        </p:txBody>
      </p:sp>
      <p:sp>
        <p:nvSpPr>
          <p:cNvPr id="4" name="TextBox 3">
            <a:extLst>
              <a:ext uri="{FF2B5EF4-FFF2-40B4-BE49-F238E27FC236}">
                <a16:creationId xmlns:a16="http://schemas.microsoft.com/office/drawing/2014/main" id="{20795D9D-7123-4F72-A378-5E759C4B0AF2}"/>
              </a:ext>
            </a:extLst>
          </p:cNvPr>
          <p:cNvSpPr txBox="1"/>
          <p:nvPr/>
        </p:nvSpPr>
        <p:spPr>
          <a:xfrm flipH="1">
            <a:off x="643467" y="5828116"/>
            <a:ext cx="11548532" cy="954107"/>
          </a:xfrm>
          <a:prstGeom prst="rect">
            <a:avLst/>
          </a:prstGeom>
          <a:noFill/>
        </p:spPr>
        <p:txBody>
          <a:bodyPr wrap="square" rtlCol="0">
            <a:spAutoFit/>
          </a:bodyPr>
          <a:lstStyle/>
          <a:p>
            <a:r>
              <a:rPr lang="en-GB" sz="2800" dirty="0"/>
              <a:t>Thank you </a:t>
            </a:r>
          </a:p>
          <a:p>
            <a:r>
              <a:rPr lang="en-GB" sz="2800" dirty="0"/>
              <a:t>Philip.Connolly@leonardcheshire.org</a:t>
            </a:r>
          </a:p>
        </p:txBody>
      </p:sp>
    </p:spTree>
    <p:extLst>
      <p:ext uri="{BB962C8B-B14F-4D97-AF65-F5344CB8AC3E}">
        <p14:creationId xmlns:p14="http://schemas.microsoft.com/office/powerpoint/2010/main" val="237736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B11E-C6F4-4D97-9EF7-09B462FCF32B}"/>
              </a:ext>
            </a:extLst>
          </p:cNvPr>
          <p:cNvSpPr>
            <a:spLocks noGrp="1"/>
          </p:cNvSpPr>
          <p:nvPr>
            <p:ph type="title"/>
          </p:nvPr>
        </p:nvSpPr>
        <p:spPr/>
        <p:txBody>
          <a:bodyPr/>
          <a:lstStyle/>
          <a:p>
            <a:r>
              <a:rPr lang="en-GB" dirty="0"/>
              <a:t>Conservative Party Manifesto 2019</a:t>
            </a:r>
          </a:p>
        </p:txBody>
      </p:sp>
      <p:sp>
        <p:nvSpPr>
          <p:cNvPr id="3" name="Content Placeholder 2">
            <a:extLst>
              <a:ext uri="{FF2B5EF4-FFF2-40B4-BE49-F238E27FC236}">
                <a16:creationId xmlns:a16="http://schemas.microsoft.com/office/drawing/2014/main" id="{08D391E6-22DE-4521-A596-216DC543A1B5}"/>
              </a:ext>
            </a:extLst>
          </p:cNvPr>
          <p:cNvSpPr>
            <a:spLocks noGrp="1"/>
          </p:cNvSpPr>
          <p:nvPr>
            <p:ph idx="1"/>
          </p:nvPr>
        </p:nvSpPr>
        <p:spPr/>
        <p:txBody>
          <a:bodyPr>
            <a:normAutofit fontScale="92500" lnSpcReduction="20000"/>
          </a:bodyPr>
          <a:lstStyle/>
          <a:p>
            <a:r>
              <a:rPr lang="en-GB" dirty="0"/>
              <a:t>National strategy for disabled people by the end of 2020 focusing upon jobs, education, transport and housing</a:t>
            </a:r>
          </a:p>
          <a:p>
            <a:r>
              <a:rPr lang="en-GB" dirty="0"/>
              <a:t>Commitment to reduce disability employment gap but no target</a:t>
            </a:r>
          </a:p>
          <a:p>
            <a:r>
              <a:rPr lang="en-GB" dirty="0"/>
              <a:t>Restatement of “making work pay”</a:t>
            </a:r>
          </a:p>
          <a:p>
            <a:r>
              <a:rPr lang="en-GB" dirty="0"/>
              <a:t>Roll out of universal credit to continue, reference to improved work allowances and reduced requirement to prove status to obtain benefits and less repeat assessments</a:t>
            </a:r>
          </a:p>
          <a:p>
            <a:r>
              <a:rPr lang="en-GB" dirty="0"/>
              <a:t>Protect most vulnerable </a:t>
            </a:r>
          </a:p>
          <a:p>
            <a:r>
              <a:rPr lang="en-GB" dirty="0"/>
              <a:t>Disabled people feature within a tax and spend agenda and not as contributors with support</a:t>
            </a:r>
          </a:p>
          <a:p>
            <a:r>
              <a:rPr lang="en-GB" dirty="0"/>
              <a:t>No mention of rights</a:t>
            </a:r>
          </a:p>
          <a:p>
            <a:r>
              <a:rPr lang="en-GB" dirty="0"/>
              <a:t>End of benefit freeze worth 1.7% from April 2020 </a:t>
            </a:r>
          </a:p>
          <a:p>
            <a:endParaRPr lang="en-GB" dirty="0"/>
          </a:p>
        </p:txBody>
      </p:sp>
    </p:spTree>
    <p:extLst>
      <p:ext uri="{BB962C8B-B14F-4D97-AF65-F5344CB8AC3E}">
        <p14:creationId xmlns:p14="http://schemas.microsoft.com/office/powerpoint/2010/main" val="28191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D427-827F-4F00-AB26-EEC704D3E7CF}"/>
              </a:ext>
            </a:extLst>
          </p:cNvPr>
          <p:cNvSpPr>
            <a:spLocks noGrp="1"/>
          </p:cNvSpPr>
          <p:nvPr>
            <p:ph type="title"/>
          </p:nvPr>
        </p:nvSpPr>
        <p:spPr/>
        <p:txBody>
          <a:bodyPr/>
          <a:lstStyle/>
          <a:p>
            <a:r>
              <a:rPr lang="en-GB" dirty="0"/>
              <a:t>Trends since the previous election of 2017 </a:t>
            </a:r>
          </a:p>
        </p:txBody>
      </p:sp>
      <p:sp>
        <p:nvSpPr>
          <p:cNvPr id="5" name="Content Placeholder 4">
            <a:extLst>
              <a:ext uri="{FF2B5EF4-FFF2-40B4-BE49-F238E27FC236}">
                <a16:creationId xmlns:a16="http://schemas.microsoft.com/office/drawing/2014/main" id="{AC310025-2291-4B89-9704-A4496DFA31B9}"/>
              </a:ext>
            </a:extLst>
          </p:cNvPr>
          <p:cNvSpPr>
            <a:spLocks noGrp="1"/>
          </p:cNvSpPr>
          <p:nvPr>
            <p:ph idx="1"/>
          </p:nvPr>
        </p:nvSpPr>
        <p:spPr>
          <a:xfrm>
            <a:off x="268941" y="1511047"/>
            <a:ext cx="11465859" cy="4665916"/>
          </a:xfrm>
        </p:spPr>
        <p:txBody>
          <a:bodyPr/>
          <a:lstStyle/>
          <a:p>
            <a:r>
              <a:rPr lang="en-GB" dirty="0"/>
              <a:t>“Cumulative impact of Tax and Welfare Reform report” from EHRC in March 2018</a:t>
            </a:r>
          </a:p>
          <a:p>
            <a:r>
              <a:rPr lang="en-GB" dirty="0"/>
              <a:t>UN special rapporteur report on extreme poverty and human rights by Philip Alston, published November 2018</a:t>
            </a:r>
          </a:p>
          <a:p>
            <a:r>
              <a:rPr lang="en-GB" dirty="0"/>
              <a:t>“Supporting disabled people into work” National Audit Office, April 2019</a:t>
            </a:r>
          </a:p>
          <a:p>
            <a:r>
              <a:rPr lang="en-GB" dirty="0"/>
              <a:t>NAO questions to DWP on suicides </a:t>
            </a:r>
            <a:r>
              <a:rPr lang="en-GB"/>
              <a:t>but if the </a:t>
            </a:r>
            <a:r>
              <a:rPr lang="en-GB" dirty="0"/>
              <a:t>problem is systemic and not simply one of </a:t>
            </a:r>
            <a:r>
              <a:rPr lang="en-GB"/>
              <a:t>mishandling claims what </a:t>
            </a:r>
            <a:r>
              <a:rPr lang="en-GB" dirty="0"/>
              <a:t>will happen eventually to DWP?</a:t>
            </a:r>
          </a:p>
          <a:p>
            <a:endParaRPr lang="en-GB" dirty="0"/>
          </a:p>
          <a:p>
            <a:endParaRPr lang="en-GB" dirty="0"/>
          </a:p>
        </p:txBody>
      </p:sp>
      <p:pic>
        <p:nvPicPr>
          <p:cNvPr id="4" name="Picture 3">
            <a:extLst>
              <a:ext uri="{FF2B5EF4-FFF2-40B4-BE49-F238E27FC236}">
                <a16:creationId xmlns:a16="http://schemas.microsoft.com/office/drawing/2014/main" id="{CFCBDBFF-F604-43FA-BB27-F6FEAA137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825999"/>
            <a:ext cx="4406153" cy="1862667"/>
          </a:xfrm>
          <a:prstGeom prst="rect">
            <a:avLst/>
          </a:prstGeom>
        </p:spPr>
      </p:pic>
      <p:sp>
        <p:nvSpPr>
          <p:cNvPr id="7" name="TextBox 6">
            <a:extLst>
              <a:ext uri="{FF2B5EF4-FFF2-40B4-BE49-F238E27FC236}">
                <a16:creationId xmlns:a16="http://schemas.microsoft.com/office/drawing/2014/main" id="{1A2B6095-C8B1-4E87-B625-C80139FDFDBC}"/>
              </a:ext>
            </a:extLst>
          </p:cNvPr>
          <p:cNvSpPr txBox="1"/>
          <p:nvPr/>
        </p:nvSpPr>
        <p:spPr>
          <a:xfrm>
            <a:off x="5813612" y="4825999"/>
            <a:ext cx="5921188" cy="954107"/>
          </a:xfrm>
          <a:prstGeom prst="rect">
            <a:avLst/>
          </a:prstGeom>
          <a:noFill/>
        </p:spPr>
        <p:txBody>
          <a:bodyPr wrap="square" rtlCol="0">
            <a:spAutoFit/>
          </a:bodyPr>
          <a:lstStyle/>
          <a:p>
            <a:r>
              <a:rPr lang="en-GB" sz="2800" dirty="0"/>
              <a:t>Dubai set to become fully accessible by 2020 but is there anywhere else?</a:t>
            </a:r>
          </a:p>
        </p:txBody>
      </p:sp>
    </p:spTree>
    <p:extLst>
      <p:ext uri="{BB962C8B-B14F-4D97-AF65-F5344CB8AC3E}">
        <p14:creationId xmlns:p14="http://schemas.microsoft.com/office/powerpoint/2010/main" val="338466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F8E4-B51A-4DA2-9DB5-A2182D1B832D}"/>
              </a:ext>
            </a:extLst>
          </p:cNvPr>
          <p:cNvSpPr>
            <a:spLocks noGrp="1"/>
          </p:cNvSpPr>
          <p:nvPr>
            <p:ph type="title"/>
          </p:nvPr>
        </p:nvSpPr>
        <p:spPr/>
        <p:txBody>
          <a:bodyPr>
            <a:normAutofit/>
          </a:bodyPr>
          <a:lstStyle/>
          <a:p>
            <a:r>
              <a:rPr lang="en-GB" dirty="0"/>
              <a:t>Job creation and the Conservative Party Manifesto 2019</a:t>
            </a:r>
          </a:p>
        </p:txBody>
      </p:sp>
      <p:sp>
        <p:nvSpPr>
          <p:cNvPr id="3" name="Content Placeholder 2">
            <a:extLst>
              <a:ext uri="{FF2B5EF4-FFF2-40B4-BE49-F238E27FC236}">
                <a16:creationId xmlns:a16="http://schemas.microsoft.com/office/drawing/2014/main" id="{7B3608DC-5954-49BF-A403-189927D8E940}"/>
              </a:ext>
            </a:extLst>
          </p:cNvPr>
          <p:cNvSpPr>
            <a:spLocks noGrp="1"/>
          </p:cNvSpPr>
          <p:nvPr>
            <p:ph idx="1"/>
          </p:nvPr>
        </p:nvSpPr>
        <p:spPr/>
        <p:txBody>
          <a:bodyPr>
            <a:normAutofit fontScale="92500" lnSpcReduction="20000"/>
          </a:bodyPr>
          <a:lstStyle/>
          <a:p>
            <a:r>
              <a:rPr lang="en-GB" dirty="0"/>
              <a:t>50,000 nurses </a:t>
            </a:r>
          </a:p>
          <a:p>
            <a:r>
              <a:rPr lang="en-GB" dirty="0"/>
              <a:t>20,000 police officers</a:t>
            </a:r>
          </a:p>
          <a:p>
            <a:r>
              <a:rPr lang="en-GB" dirty="0"/>
              <a:t>2 million new jobs in clean growth</a:t>
            </a:r>
          </a:p>
          <a:p>
            <a:r>
              <a:rPr lang="en-GB" dirty="0"/>
              <a:t>Carbon neutral by 2050 and new £500 million fund for less energy intensive industrial processes, £640 million “Nature for climate” and conservation e.g. 75,000 tree planting to create a new forest in the North-East</a:t>
            </a:r>
          </a:p>
          <a:p>
            <a:r>
              <a:rPr lang="en-GB" dirty="0"/>
              <a:t>300,000 new homes per year by mid 2020s</a:t>
            </a:r>
          </a:p>
          <a:p>
            <a:r>
              <a:rPr lang="en-GB" dirty="0"/>
              <a:t>More accessible housing</a:t>
            </a:r>
          </a:p>
          <a:p>
            <a:r>
              <a:rPr lang="en-GB" dirty="0"/>
              <a:t>Some additional expenditure on social care - £1 billion per year of new spend</a:t>
            </a:r>
          </a:p>
          <a:p>
            <a:r>
              <a:rPr lang="en-GB" dirty="0"/>
              <a:t>Research and development, around 2.4% of GDP</a:t>
            </a:r>
          </a:p>
          <a:p>
            <a:endParaRPr lang="en-GB" dirty="0"/>
          </a:p>
          <a:p>
            <a:endParaRPr lang="en-GB" dirty="0"/>
          </a:p>
        </p:txBody>
      </p:sp>
    </p:spTree>
    <p:extLst>
      <p:ext uri="{BB962C8B-B14F-4D97-AF65-F5344CB8AC3E}">
        <p14:creationId xmlns:p14="http://schemas.microsoft.com/office/powerpoint/2010/main" val="357147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9AC-BD3F-4BFD-B7A5-80ACAB3D707A}"/>
              </a:ext>
            </a:extLst>
          </p:cNvPr>
          <p:cNvSpPr>
            <a:spLocks noGrp="1"/>
          </p:cNvSpPr>
          <p:nvPr>
            <p:ph type="title"/>
          </p:nvPr>
        </p:nvSpPr>
        <p:spPr>
          <a:xfrm>
            <a:off x="838200" y="365125"/>
            <a:ext cx="11353800" cy="1325563"/>
          </a:xfrm>
        </p:spPr>
        <p:txBody>
          <a:bodyPr>
            <a:normAutofit fontScale="90000"/>
          </a:bodyPr>
          <a:lstStyle/>
          <a:p>
            <a:r>
              <a:rPr lang="en-GB" dirty="0"/>
              <a:t>Possible policy interventions that would support disabled people to access these jobs in fair numbers</a:t>
            </a:r>
          </a:p>
        </p:txBody>
      </p:sp>
      <p:sp>
        <p:nvSpPr>
          <p:cNvPr id="3" name="Content Placeholder 2">
            <a:extLst>
              <a:ext uri="{FF2B5EF4-FFF2-40B4-BE49-F238E27FC236}">
                <a16:creationId xmlns:a16="http://schemas.microsoft.com/office/drawing/2014/main" id="{36C7E818-A83D-46C3-87B5-1FF6695CE8B5}"/>
              </a:ext>
            </a:extLst>
          </p:cNvPr>
          <p:cNvSpPr>
            <a:spLocks noGrp="1"/>
          </p:cNvSpPr>
          <p:nvPr>
            <p:ph idx="1"/>
          </p:nvPr>
        </p:nvSpPr>
        <p:spPr/>
        <p:txBody>
          <a:bodyPr/>
          <a:lstStyle/>
          <a:p>
            <a:r>
              <a:rPr lang="en-GB" dirty="0"/>
              <a:t>Increased Access to Work support</a:t>
            </a:r>
          </a:p>
          <a:p>
            <a:r>
              <a:rPr lang="en-GB" dirty="0"/>
              <a:t>Public sector procurement clauses note Cabinet Office consultation on social value metrics from spring 2019 includes a metric on disability employment</a:t>
            </a:r>
          </a:p>
          <a:p>
            <a:r>
              <a:rPr lang="en-GB" dirty="0"/>
              <a:t>Building safety and disability access together what is possible? Note potential from remote sensory imaging, prefabrication – termed mmc – modern methods of construction</a:t>
            </a:r>
          </a:p>
          <a:p>
            <a:r>
              <a:rPr lang="en-GB" dirty="0"/>
              <a:t>Research and designing out limitations on access in new jobs i.e. 2 in every 3 primary school children will be doing a job that currently doesn’t exist e.g. carbon utilisation or sequestration</a:t>
            </a:r>
          </a:p>
          <a:p>
            <a:endParaRPr lang="en-GB" dirty="0"/>
          </a:p>
        </p:txBody>
      </p:sp>
    </p:spTree>
    <p:extLst>
      <p:ext uri="{BB962C8B-B14F-4D97-AF65-F5344CB8AC3E}">
        <p14:creationId xmlns:p14="http://schemas.microsoft.com/office/powerpoint/2010/main" val="236091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43AE-8C17-489E-8124-7F25342FBF19}"/>
              </a:ext>
            </a:extLst>
          </p:cNvPr>
          <p:cNvSpPr>
            <a:spLocks noGrp="1"/>
          </p:cNvSpPr>
          <p:nvPr>
            <p:ph type="title"/>
          </p:nvPr>
        </p:nvSpPr>
        <p:spPr/>
        <p:txBody>
          <a:bodyPr/>
          <a:lstStyle/>
          <a:p>
            <a:r>
              <a:rPr lang="en-GB" dirty="0"/>
              <a:t>Where is it likely that jobs will disappear?</a:t>
            </a:r>
          </a:p>
        </p:txBody>
      </p:sp>
      <p:sp>
        <p:nvSpPr>
          <p:cNvPr id="3" name="Content Placeholder 2">
            <a:extLst>
              <a:ext uri="{FF2B5EF4-FFF2-40B4-BE49-F238E27FC236}">
                <a16:creationId xmlns:a16="http://schemas.microsoft.com/office/drawing/2014/main" id="{C4325702-3ED7-4A52-A1DE-4FFB9D87B48F}"/>
              </a:ext>
            </a:extLst>
          </p:cNvPr>
          <p:cNvSpPr>
            <a:spLocks noGrp="1"/>
          </p:cNvSpPr>
          <p:nvPr>
            <p:ph idx="1"/>
          </p:nvPr>
        </p:nvSpPr>
        <p:spPr/>
        <p:txBody>
          <a:bodyPr/>
          <a:lstStyle/>
          <a:p>
            <a:r>
              <a:rPr lang="en-GB" dirty="0"/>
              <a:t>Retail shops currently employs one in ten people</a:t>
            </a:r>
          </a:p>
          <a:p>
            <a:r>
              <a:rPr lang="en-GB" dirty="0"/>
              <a:t>Civil Service – common language of small government</a:t>
            </a:r>
          </a:p>
          <a:p>
            <a:r>
              <a:rPr lang="en-GB" dirty="0"/>
              <a:t>High carbon utilisation or generation industries or processes</a:t>
            </a:r>
          </a:p>
          <a:p>
            <a:r>
              <a:rPr lang="en-GB" dirty="0"/>
              <a:t>Jobs from businesses in markets that trade with the EU</a:t>
            </a:r>
          </a:p>
          <a:p>
            <a:r>
              <a:rPr lang="en-GB" dirty="0"/>
              <a:t>Entry level jobs – Robert Carney BoE warning on automation 6/12/16</a:t>
            </a:r>
          </a:p>
          <a:p>
            <a:r>
              <a:rPr lang="en-GB" dirty="0"/>
              <a:t>Part-time jobs see Resolution Foundation report “Never ever” 2020</a:t>
            </a:r>
          </a:p>
          <a:p>
            <a:r>
              <a:rPr lang="en-GB" dirty="0"/>
              <a:t>How is this transition to be managed for those affected? How are their representative bodies responding? Is there a regional disparity effect?</a:t>
            </a:r>
          </a:p>
          <a:p>
            <a:endParaRPr lang="en-GB" dirty="0"/>
          </a:p>
        </p:txBody>
      </p:sp>
    </p:spTree>
    <p:extLst>
      <p:ext uri="{BB962C8B-B14F-4D97-AF65-F5344CB8AC3E}">
        <p14:creationId xmlns:p14="http://schemas.microsoft.com/office/powerpoint/2010/main" val="222801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6138-16D3-440E-A8A6-64D0A597E59B}"/>
              </a:ext>
            </a:extLst>
          </p:cNvPr>
          <p:cNvSpPr>
            <a:spLocks noGrp="1"/>
          </p:cNvSpPr>
          <p:nvPr>
            <p:ph type="title"/>
          </p:nvPr>
        </p:nvSpPr>
        <p:spPr/>
        <p:txBody>
          <a:bodyPr/>
          <a:lstStyle/>
          <a:p>
            <a:r>
              <a:rPr lang="en-GB" dirty="0"/>
              <a:t>Family and community impacts</a:t>
            </a:r>
          </a:p>
        </p:txBody>
      </p:sp>
      <p:sp>
        <p:nvSpPr>
          <p:cNvPr id="3" name="Content Placeholder 2">
            <a:extLst>
              <a:ext uri="{FF2B5EF4-FFF2-40B4-BE49-F238E27FC236}">
                <a16:creationId xmlns:a16="http://schemas.microsoft.com/office/drawing/2014/main" id="{114A34E5-DA4F-48BD-B779-6EFD7C746970}"/>
              </a:ext>
            </a:extLst>
          </p:cNvPr>
          <p:cNvSpPr>
            <a:spLocks noGrp="1"/>
          </p:cNvSpPr>
          <p:nvPr>
            <p:ph idx="1"/>
          </p:nvPr>
        </p:nvSpPr>
        <p:spPr>
          <a:xfrm>
            <a:off x="838200" y="1473200"/>
            <a:ext cx="10515600" cy="4703763"/>
          </a:xfrm>
        </p:spPr>
        <p:txBody>
          <a:bodyPr/>
          <a:lstStyle/>
          <a:p>
            <a:r>
              <a:rPr lang="en-GB" dirty="0"/>
              <a:t>Bridging individual disabled people’s experiences to wider society</a:t>
            </a:r>
          </a:p>
          <a:p>
            <a:r>
              <a:rPr lang="en-GB" dirty="0"/>
              <a:t>JRF highlight first three years of the benefit freeze have swept 200,000people into poverty : half of them children – due to changing definitions of disability many disabled people are affected too – to April 2020.</a:t>
            </a:r>
          </a:p>
          <a:p>
            <a:r>
              <a:rPr lang="en-GB" dirty="0"/>
              <a:t>Disabled people receive on average 12.2% less pay than their non-disabled counterparts (ONS, 2/12/19) so estimating the additional spending power that could potentially be spent per constituency gives a maximum figure </a:t>
            </a:r>
            <a:r>
              <a:rPr lang="en-GB"/>
              <a:t>of £c19 </a:t>
            </a:r>
            <a:r>
              <a:rPr lang="en-GB" dirty="0"/>
              <a:t>million  p.a. – a dividend from non-discrimination but more research is needed to compare like for like</a:t>
            </a:r>
          </a:p>
          <a:p>
            <a:endParaRPr lang="en-GB" dirty="0"/>
          </a:p>
        </p:txBody>
      </p:sp>
      <p:pic>
        <p:nvPicPr>
          <p:cNvPr id="5" name="Picture 4">
            <a:extLst>
              <a:ext uri="{FF2B5EF4-FFF2-40B4-BE49-F238E27FC236}">
                <a16:creationId xmlns:a16="http://schemas.microsoft.com/office/drawing/2014/main" id="{754440C4-0DB0-41B9-924B-0F78B0AB3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533" y="5723466"/>
            <a:ext cx="9601199" cy="982133"/>
          </a:xfrm>
          <a:prstGeom prst="rect">
            <a:avLst/>
          </a:prstGeom>
        </p:spPr>
      </p:pic>
    </p:spTree>
    <p:extLst>
      <p:ext uri="{BB962C8B-B14F-4D97-AF65-F5344CB8AC3E}">
        <p14:creationId xmlns:p14="http://schemas.microsoft.com/office/powerpoint/2010/main" val="355687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4DF1-57E4-4C9F-AD14-9AB0C9D1D364}"/>
              </a:ext>
            </a:extLst>
          </p:cNvPr>
          <p:cNvSpPr>
            <a:spLocks noGrp="1"/>
          </p:cNvSpPr>
          <p:nvPr>
            <p:ph type="title"/>
          </p:nvPr>
        </p:nvSpPr>
        <p:spPr>
          <a:xfrm>
            <a:off x="4965430" y="629268"/>
            <a:ext cx="6586491" cy="1286160"/>
          </a:xfrm>
        </p:spPr>
        <p:txBody>
          <a:bodyPr anchor="b">
            <a:normAutofit/>
          </a:bodyPr>
          <a:lstStyle/>
          <a:p>
            <a:r>
              <a:rPr lang="en-GB" sz="4100" dirty="0"/>
              <a:t>The new Government – is the past a guide to the future</a:t>
            </a:r>
          </a:p>
        </p:txBody>
      </p:sp>
      <p:sp>
        <p:nvSpPr>
          <p:cNvPr id="3" name="Content Placeholder 2">
            <a:extLst>
              <a:ext uri="{FF2B5EF4-FFF2-40B4-BE49-F238E27FC236}">
                <a16:creationId xmlns:a16="http://schemas.microsoft.com/office/drawing/2014/main" id="{56D10100-210A-4E7F-BC68-0F87317B525C}"/>
              </a:ext>
            </a:extLst>
          </p:cNvPr>
          <p:cNvSpPr>
            <a:spLocks noGrp="1"/>
          </p:cNvSpPr>
          <p:nvPr>
            <p:ph idx="1"/>
          </p:nvPr>
        </p:nvSpPr>
        <p:spPr>
          <a:xfrm>
            <a:off x="4965431" y="2115118"/>
            <a:ext cx="6586489" cy="4108702"/>
          </a:xfrm>
        </p:spPr>
        <p:txBody>
          <a:bodyPr>
            <a:normAutofit fontScale="25000" lnSpcReduction="20000"/>
          </a:bodyPr>
          <a:lstStyle/>
          <a:p>
            <a:r>
              <a:rPr lang="en-GB" sz="6200" dirty="0"/>
              <a:t>“</a:t>
            </a:r>
            <a:r>
              <a:rPr lang="en-GB" sz="8000" dirty="0"/>
              <a:t>Britannia Unchained” 2012 by K.Kwarteng, C.Skidmore, D.Raab, P.Patel and E.Truss five conservative MPs four of whom are now members of the cabinet. This is a global agenda and will require a global response.</a:t>
            </a:r>
          </a:p>
          <a:p>
            <a:r>
              <a:rPr lang="en-GB" sz="8000" dirty="0"/>
              <a:t>What do Government announcements since the election signal?</a:t>
            </a:r>
          </a:p>
          <a:p>
            <a:r>
              <a:rPr lang="en-GB" sz="8000" dirty="0"/>
              <a:t>Upgrading Local Housing Allowance in line with the Consumer price Index and not the Retail Price Index on January 13</a:t>
            </a:r>
            <a:r>
              <a:rPr lang="en-GB" sz="8000" baseline="30000" dirty="0"/>
              <a:t>th</a:t>
            </a:r>
            <a:r>
              <a:rPr lang="en-GB" sz="8000" dirty="0"/>
              <a:t> 2020</a:t>
            </a:r>
          </a:p>
          <a:p>
            <a:r>
              <a:rPr lang="en-GB" sz="8000" dirty="0"/>
              <a:t>the national living wage for over-25s would increase from £8.21 an hour to £8.72 from the start of April 2020 – announced December 2019</a:t>
            </a:r>
          </a:p>
          <a:p>
            <a:r>
              <a:rPr lang="en-GB" sz="8000" dirty="0"/>
              <a:t>January 2020 Prime Minister and Chancellor wrote to Government ministers seeking a 5% efficiency saving prioritising up to 10 projects per department and delivering up to £8 billion in returns to the exchequer . Independent Newspaper suggests winding up of the Office of Injustices.</a:t>
            </a:r>
          </a:p>
          <a:p>
            <a:r>
              <a:rPr lang="en-GB" sz="8000" dirty="0"/>
              <a:t>This begs the question are disabled people experiencing the new economic changes like everyone else</a:t>
            </a:r>
            <a:r>
              <a:rPr lang="en-GB" sz="6200" dirty="0"/>
              <a:t>?</a:t>
            </a:r>
          </a:p>
          <a:p>
            <a:endParaRPr lang="en-GB" sz="2000" dirty="0"/>
          </a:p>
          <a:p>
            <a:endParaRPr lang="en-GB" sz="2000" dirty="0"/>
          </a:p>
          <a:p>
            <a:endParaRPr lang="en-GB" sz="2000" dirty="0"/>
          </a:p>
          <a:p>
            <a:endParaRPr lang="en-GB" sz="2000" dirty="0"/>
          </a:p>
          <a:p>
            <a:endParaRPr lang="en-GB" sz="2000" dirty="0"/>
          </a:p>
        </p:txBody>
      </p:sp>
      <p:pic>
        <p:nvPicPr>
          <p:cNvPr id="5" name="Picture 4">
            <a:extLst>
              <a:ext uri="{FF2B5EF4-FFF2-40B4-BE49-F238E27FC236}">
                <a16:creationId xmlns:a16="http://schemas.microsoft.com/office/drawing/2014/main" id="{03EA110D-B9C5-4AFA-B943-87912FB62D7D}"/>
              </a:ext>
            </a:extLst>
          </p:cNvPr>
          <p:cNvPicPr>
            <a:picLocks noChangeAspect="1"/>
          </p:cNvPicPr>
          <p:nvPr/>
        </p:nvPicPr>
        <p:blipFill rotWithShape="1">
          <a:blip r:embed="rId2">
            <a:extLst>
              <a:ext uri="{28A0092B-C50C-407E-A947-70E740481C1C}">
                <a14:useLocalDpi xmlns:a14="http://schemas.microsoft.com/office/drawing/2010/main" val="0"/>
              </a:ext>
            </a:extLst>
          </a:blip>
          <a:srcRect t="453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47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66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15AA-8866-41B1-B08F-FF657A2B474E}"/>
              </a:ext>
            </a:extLst>
          </p:cNvPr>
          <p:cNvSpPr>
            <a:spLocks noGrp="1"/>
          </p:cNvSpPr>
          <p:nvPr>
            <p:ph type="title"/>
          </p:nvPr>
        </p:nvSpPr>
        <p:spPr/>
        <p:txBody>
          <a:bodyPr>
            <a:normAutofit fontScale="90000"/>
          </a:bodyPr>
          <a:lstStyle/>
          <a:p>
            <a:r>
              <a:rPr lang="en-GB" dirty="0"/>
              <a:t>Responding to the new language of Government – the radical challenge back to government</a:t>
            </a:r>
          </a:p>
        </p:txBody>
      </p:sp>
      <p:sp>
        <p:nvSpPr>
          <p:cNvPr id="3" name="Content Placeholder 2">
            <a:extLst>
              <a:ext uri="{FF2B5EF4-FFF2-40B4-BE49-F238E27FC236}">
                <a16:creationId xmlns:a16="http://schemas.microsoft.com/office/drawing/2014/main" id="{26D7D444-3B8D-4A82-A724-C49BC3B38817}"/>
              </a:ext>
            </a:extLst>
          </p:cNvPr>
          <p:cNvSpPr>
            <a:spLocks noGrp="1"/>
          </p:cNvSpPr>
          <p:nvPr>
            <p:ph idx="1"/>
          </p:nvPr>
        </p:nvSpPr>
        <p:spPr/>
        <p:txBody>
          <a:bodyPr>
            <a:normAutofit fontScale="92500" lnSpcReduction="10000"/>
          </a:bodyPr>
          <a:lstStyle/>
          <a:p>
            <a:r>
              <a:rPr lang="en-GB" dirty="0"/>
              <a:t>If the Government  wishes to make work pay will it incentivise the move to work in the benefit system and the jobs available to disabled people?</a:t>
            </a:r>
          </a:p>
          <a:p>
            <a:r>
              <a:rPr lang="en-GB" dirty="0"/>
              <a:t>The Prime Minister uses the words prosperity and opportunity but is this something for everyone to be a part of?</a:t>
            </a:r>
          </a:p>
          <a:p>
            <a:r>
              <a:rPr lang="en-GB" dirty="0"/>
              <a:t>If prosperity is to be an aspiration for everyone will everyone have access to the Government support that creates wealth</a:t>
            </a:r>
          </a:p>
          <a:p>
            <a:r>
              <a:rPr lang="en-GB" dirty="0"/>
              <a:t>Report forthcoming from Innovate UK in spring of 2020 covering the uptake of Government funded research and innovation grants</a:t>
            </a:r>
          </a:p>
          <a:p>
            <a:r>
              <a:rPr lang="en-GB" dirty="0"/>
              <a:t>Disabled people are creative but receive little support</a:t>
            </a:r>
          </a:p>
          <a:p>
            <a:r>
              <a:rPr lang="en-GB" dirty="0"/>
              <a:t>Hence the need for a focus on the demand side of the economy and not simply the supply side</a:t>
            </a:r>
          </a:p>
          <a:p>
            <a:endParaRPr lang="en-GB" dirty="0"/>
          </a:p>
          <a:p>
            <a:endParaRPr lang="en-GB" dirty="0"/>
          </a:p>
        </p:txBody>
      </p:sp>
    </p:spTree>
    <p:extLst>
      <p:ext uri="{BB962C8B-B14F-4D97-AF65-F5344CB8AC3E}">
        <p14:creationId xmlns:p14="http://schemas.microsoft.com/office/powerpoint/2010/main" val="107585886"/>
      </p:ext>
    </p:extLst>
  </p:cSld>
  <p:clrMapOvr>
    <a:masterClrMapping/>
  </p:clrMapOvr>
</p:sld>
</file>

<file path=ppt/theme/theme1.xml><?xml version="1.0" encoding="utf-8"?>
<a:theme xmlns:a="http://schemas.openxmlformats.org/drawingml/2006/main" name="Office Theme">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4AE1AEBA76BD4F8DF78EC174A5C7A0" ma:contentTypeVersion="7" ma:contentTypeDescription="Create a new document." ma:contentTypeScope="" ma:versionID="aafe8b83456a1583b2c7322ab9bf3e31">
  <xsd:schema xmlns:xsd="http://www.w3.org/2001/XMLSchema" xmlns:xs="http://www.w3.org/2001/XMLSchema" xmlns:p="http://schemas.microsoft.com/office/2006/metadata/properties" xmlns:ns3="d0db3ca6-7498-4e20-9dd5-4eb307e5aee2" xmlns:ns4="8ccd64a0-b0e9-4651-8a95-7835c4a00a1d" targetNamespace="http://schemas.microsoft.com/office/2006/metadata/properties" ma:root="true" ma:fieldsID="d70949d71df599653a676cd05559564a" ns3:_="" ns4:_="">
    <xsd:import namespace="d0db3ca6-7498-4e20-9dd5-4eb307e5aee2"/>
    <xsd:import namespace="8ccd64a0-b0e9-4651-8a95-7835c4a00a1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db3ca6-7498-4e20-9dd5-4eb307e5ae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cd64a0-b0e9-4651-8a95-7835c4a00a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F9A497-E0B2-483C-81ED-3D13C81F4978}">
  <ds:schemaRefs>
    <ds:schemaRef ds:uri="http://schemas.microsoft.com/sharepoint/v3/contenttype/forms"/>
  </ds:schemaRefs>
</ds:datastoreItem>
</file>

<file path=customXml/itemProps2.xml><?xml version="1.0" encoding="utf-8"?>
<ds:datastoreItem xmlns:ds="http://schemas.openxmlformats.org/officeDocument/2006/customXml" ds:itemID="{FFDE63D9-993A-4D8A-B949-F122B2C0D930}">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8ccd64a0-b0e9-4651-8a95-7835c4a00a1d"/>
    <ds:schemaRef ds:uri="d0db3ca6-7498-4e20-9dd5-4eb307e5aee2"/>
    <ds:schemaRef ds:uri="http://www.w3.org/XML/1998/namespace"/>
  </ds:schemaRefs>
</ds:datastoreItem>
</file>

<file path=customXml/itemProps3.xml><?xml version="1.0" encoding="utf-8"?>
<ds:datastoreItem xmlns:ds="http://schemas.openxmlformats.org/officeDocument/2006/customXml" ds:itemID="{067C6DB1-ADBF-47D9-A5C4-E2B5B477A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db3ca6-7498-4e20-9dd5-4eb307e5aee2"/>
    <ds:schemaRef ds:uri="8ccd64a0-b0e9-4651-8a95-7835c4a00a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865</TotalTime>
  <Words>1287</Words>
  <Application>Microsoft Office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Jobs and social protection for disabled people, their families and communities, in the 2020s</vt:lpstr>
      <vt:lpstr>Conservative Party Manifesto 2019</vt:lpstr>
      <vt:lpstr>Trends since the previous election of 2017 </vt:lpstr>
      <vt:lpstr>Job creation and the Conservative Party Manifesto 2019</vt:lpstr>
      <vt:lpstr>Possible policy interventions that would support disabled people to access these jobs in fair numbers</vt:lpstr>
      <vt:lpstr>Where is it likely that jobs will disappear?</vt:lpstr>
      <vt:lpstr>Family and community impacts</vt:lpstr>
      <vt:lpstr>The new Government – is the past a guide to the future</vt:lpstr>
      <vt:lpstr>Responding to the new language of Government – the radical challenge back to government</vt:lpstr>
      <vt:lpstr>Responding to the new language – a radical civil society response</vt:lpstr>
      <vt:lpstr>A disability integrated community  </vt:lpstr>
      <vt:lpstr>A disability community – blending practical responses</vt:lpstr>
      <vt:lpstr>       What can the disability sector apply to the task? An appeal and support for collaboration between disabled and non-disabled people so that experience leads skills and  in turn leads to better understanding and accessible practices  and new resources  that make many  futures possible including yours.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 and social protection for disabled people, their families and communities, in the 2020s</dc:title>
  <dc:creator>Philip Connolly</dc:creator>
  <cp:lastModifiedBy>Philip Connolly</cp:lastModifiedBy>
  <cp:revision>1</cp:revision>
  <dcterms:created xsi:type="dcterms:W3CDTF">2020-01-30T14:40:08Z</dcterms:created>
  <dcterms:modified xsi:type="dcterms:W3CDTF">2020-02-13T10:24:57Z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0x010100A94AE1AEBA76BD4F8DF78EC174A5C7A0</vt:lpwstr>
  </property>
</Properties>
</file>