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26"/>
  </p:notesMasterIdLst>
  <p:handoutMasterIdLst>
    <p:handoutMasterId r:id="rId27"/>
  </p:handoutMasterIdLst>
  <p:sldIdLst>
    <p:sldId id="283" r:id="rId4"/>
    <p:sldId id="261" r:id="rId5"/>
    <p:sldId id="295" r:id="rId6"/>
    <p:sldId id="308" r:id="rId7"/>
    <p:sldId id="296" r:id="rId8"/>
    <p:sldId id="297" r:id="rId9"/>
    <p:sldId id="298" r:id="rId10"/>
    <p:sldId id="309" r:id="rId11"/>
    <p:sldId id="299" r:id="rId12"/>
    <p:sldId id="307" r:id="rId13"/>
    <p:sldId id="306" r:id="rId14"/>
    <p:sldId id="310" r:id="rId15"/>
    <p:sldId id="300" r:id="rId16"/>
    <p:sldId id="302" r:id="rId17"/>
    <p:sldId id="305" r:id="rId18"/>
    <p:sldId id="311" r:id="rId19"/>
    <p:sldId id="303" r:id="rId20"/>
    <p:sldId id="304" r:id="rId21"/>
    <p:sldId id="312" r:id="rId22"/>
    <p:sldId id="313" r:id="rId23"/>
    <p:sldId id="314" r:id="rId24"/>
    <p:sldId id="315" r:id="rId25"/>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New Roman" pitchFamily="-20" charset="0"/>
        <a:ea typeface="+mn-ea"/>
        <a:cs typeface="+mn-cs"/>
      </a:defRPr>
    </a:lvl1pPr>
    <a:lvl2pPr marL="457200" algn="l" rtl="0" fontAlgn="base">
      <a:spcBef>
        <a:spcPct val="0"/>
      </a:spcBef>
      <a:spcAft>
        <a:spcPct val="0"/>
      </a:spcAft>
      <a:defRPr sz="2400" kern="1200">
        <a:solidFill>
          <a:schemeClr val="tx1"/>
        </a:solidFill>
        <a:latin typeface="Times New Roman" pitchFamily="-20" charset="0"/>
        <a:ea typeface="+mn-ea"/>
        <a:cs typeface="+mn-cs"/>
      </a:defRPr>
    </a:lvl2pPr>
    <a:lvl3pPr marL="914400" algn="l" rtl="0" fontAlgn="base">
      <a:spcBef>
        <a:spcPct val="0"/>
      </a:spcBef>
      <a:spcAft>
        <a:spcPct val="0"/>
      </a:spcAft>
      <a:defRPr sz="2400" kern="1200">
        <a:solidFill>
          <a:schemeClr val="tx1"/>
        </a:solidFill>
        <a:latin typeface="Times New Roman" pitchFamily="-20" charset="0"/>
        <a:ea typeface="+mn-ea"/>
        <a:cs typeface="+mn-cs"/>
      </a:defRPr>
    </a:lvl3pPr>
    <a:lvl4pPr marL="1371600" algn="l" rtl="0" fontAlgn="base">
      <a:spcBef>
        <a:spcPct val="0"/>
      </a:spcBef>
      <a:spcAft>
        <a:spcPct val="0"/>
      </a:spcAft>
      <a:defRPr sz="2400" kern="1200">
        <a:solidFill>
          <a:schemeClr val="tx1"/>
        </a:solidFill>
        <a:latin typeface="Times New Roman" pitchFamily="-20" charset="0"/>
        <a:ea typeface="+mn-ea"/>
        <a:cs typeface="+mn-cs"/>
      </a:defRPr>
    </a:lvl4pPr>
    <a:lvl5pPr marL="1828800" algn="l" rtl="0" fontAlgn="base">
      <a:spcBef>
        <a:spcPct val="0"/>
      </a:spcBef>
      <a:spcAft>
        <a:spcPct val="0"/>
      </a:spcAft>
      <a:defRPr sz="2400" kern="1200">
        <a:solidFill>
          <a:schemeClr val="tx1"/>
        </a:solidFill>
        <a:latin typeface="Times New Roman" pitchFamily="-20" charset="0"/>
        <a:ea typeface="+mn-ea"/>
        <a:cs typeface="+mn-cs"/>
      </a:defRPr>
    </a:lvl5pPr>
    <a:lvl6pPr marL="2286000" algn="l" defTabSz="914400" rtl="0" eaLnBrk="1" latinLnBrk="0" hangingPunct="1">
      <a:defRPr sz="2400" kern="1200">
        <a:solidFill>
          <a:schemeClr val="tx1"/>
        </a:solidFill>
        <a:latin typeface="Times New Roman" pitchFamily="-20" charset="0"/>
        <a:ea typeface="+mn-ea"/>
        <a:cs typeface="+mn-cs"/>
      </a:defRPr>
    </a:lvl6pPr>
    <a:lvl7pPr marL="2743200" algn="l" defTabSz="914400" rtl="0" eaLnBrk="1" latinLnBrk="0" hangingPunct="1">
      <a:defRPr sz="2400" kern="1200">
        <a:solidFill>
          <a:schemeClr val="tx1"/>
        </a:solidFill>
        <a:latin typeface="Times New Roman" pitchFamily="-20" charset="0"/>
        <a:ea typeface="+mn-ea"/>
        <a:cs typeface="+mn-cs"/>
      </a:defRPr>
    </a:lvl7pPr>
    <a:lvl8pPr marL="3200400" algn="l" defTabSz="914400" rtl="0" eaLnBrk="1" latinLnBrk="0" hangingPunct="1">
      <a:defRPr sz="2400" kern="1200">
        <a:solidFill>
          <a:schemeClr val="tx1"/>
        </a:solidFill>
        <a:latin typeface="Times New Roman" pitchFamily="-20" charset="0"/>
        <a:ea typeface="+mn-ea"/>
        <a:cs typeface="+mn-cs"/>
      </a:defRPr>
    </a:lvl8pPr>
    <a:lvl9pPr marL="3657600" algn="l" defTabSz="914400" rtl="0" eaLnBrk="1" latinLnBrk="0" hangingPunct="1">
      <a:defRPr sz="2400" kern="1200">
        <a:solidFill>
          <a:schemeClr val="tx1"/>
        </a:solidFill>
        <a:latin typeface="Times New Roman" pitchFamily="-2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CC33"/>
    <a:srgbClr val="FF33CC"/>
    <a:srgbClr val="FDFDFD"/>
    <a:srgbClr val="CCCCFF"/>
    <a:srgbClr val="DDDDDD"/>
    <a:srgbClr val="B2B2B2"/>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7139"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46"/>
    </p:cViewPr>
  </p:sorterViewPr>
  <p:notesViewPr>
    <p:cSldViewPr>
      <p:cViewPr varScale="1">
        <p:scale>
          <a:sx n="66" d="100"/>
          <a:sy n="66" d="100"/>
        </p:scale>
        <p:origin x="-2250" y="-12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defTabSz="952759">
              <a:defRPr sz="1300"/>
            </a:lvl1pPr>
          </a:lstStyle>
          <a:p>
            <a:endParaRPr lang="en-GB" dirty="0"/>
          </a:p>
        </p:txBody>
      </p:sp>
      <p:sp>
        <p:nvSpPr>
          <p:cNvPr id="17411" name="Rectangle 3"/>
          <p:cNvSpPr>
            <a:spLocks noGrp="1" noChangeArrowheads="1"/>
          </p:cNvSpPr>
          <p:nvPr>
            <p:ph type="dt" sz="quarter" idx="1"/>
          </p:nvPr>
        </p:nvSpPr>
        <p:spPr bwMode="auto">
          <a:xfrm>
            <a:off x="3851814" y="1"/>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lgn="r" defTabSz="952759">
              <a:defRPr sz="1300"/>
            </a:lvl1pPr>
          </a:lstStyle>
          <a:p>
            <a:endParaRPr lang="en-GB" dirty="0"/>
          </a:p>
        </p:txBody>
      </p:sp>
      <p:sp>
        <p:nvSpPr>
          <p:cNvPr id="17412" name="Rectangle 4"/>
          <p:cNvSpPr>
            <a:spLocks noGrp="1" noChangeArrowheads="1"/>
          </p:cNvSpPr>
          <p:nvPr>
            <p:ph type="ftr" sz="quarter" idx="2"/>
          </p:nvPr>
        </p:nvSpPr>
        <p:spPr bwMode="auto">
          <a:xfrm>
            <a:off x="0" y="9381074"/>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defTabSz="952759">
              <a:defRPr sz="1300"/>
            </a:lvl1pPr>
          </a:lstStyle>
          <a:p>
            <a:endParaRPr lang="en-GB" dirty="0"/>
          </a:p>
        </p:txBody>
      </p:sp>
      <p:sp>
        <p:nvSpPr>
          <p:cNvPr id="17413" name="Rectangle 5"/>
          <p:cNvSpPr>
            <a:spLocks noGrp="1" noChangeArrowheads="1"/>
          </p:cNvSpPr>
          <p:nvPr>
            <p:ph type="sldNum" sz="quarter" idx="3"/>
          </p:nvPr>
        </p:nvSpPr>
        <p:spPr bwMode="auto">
          <a:xfrm>
            <a:off x="3851814" y="9381074"/>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lgn="r" defTabSz="952759">
              <a:defRPr sz="1300"/>
            </a:lvl1pPr>
          </a:lstStyle>
          <a:p>
            <a:fld id="{24602345-9D23-4564-A859-F171DB5E7852}" type="slidenum">
              <a:rPr lang="en-GB"/>
              <a:pPr/>
              <a:t>‹#›</a:t>
            </a:fld>
            <a:endParaRPr lang="en-GB" dirty="0"/>
          </a:p>
        </p:txBody>
      </p:sp>
    </p:spTree>
    <p:extLst>
      <p:ext uri="{BB962C8B-B14F-4D97-AF65-F5344CB8AC3E}">
        <p14:creationId xmlns:p14="http://schemas.microsoft.com/office/powerpoint/2010/main" val="3707222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defTabSz="952759">
              <a:defRPr sz="1300"/>
            </a:lvl1pPr>
          </a:lstStyle>
          <a:p>
            <a:endParaRPr lang="en-GB" dirty="0"/>
          </a:p>
        </p:txBody>
      </p:sp>
      <p:sp>
        <p:nvSpPr>
          <p:cNvPr id="9219" name="Rectangle 3"/>
          <p:cNvSpPr>
            <a:spLocks noGrp="1" noChangeArrowheads="1"/>
          </p:cNvSpPr>
          <p:nvPr>
            <p:ph type="dt" idx="1"/>
          </p:nvPr>
        </p:nvSpPr>
        <p:spPr bwMode="auto">
          <a:xfrm>
            <a:off x="3851814" y="1"/>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lgn="r" defTabSz="952759">
              <a:defRPr sz="1300"/>
            </a:lvl1pPr>
          </a:lstStyle>
          <a:p>
            <a:endParaRPr lang="en-GB" dirty="0"/>
          </a:p>
        </p:txBody>
      </p:sp>
      <p:sp>
        <p:nvSpPr>
          <p:cNvPr id="9220"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221" name="Rectangle 5"/>
          <p:cNvSpPr>
            <a:spLocks noGrp="1" noChangeArrowheads="1"/>
          </p:cNvSpPr>
          <p:nvPr>
            <p:ph type="body" sz="quarter" idx="3"/>
          </p:nvPr>
        </p:nvSpPr>
        <p:spPr bwMode="auto">
          <a:xfrm>
            <a:off x="905952" y="4689771"/>
            <a:ext cx="4985772" cy="4443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81074"/>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defTabSz="952759">
              <a:defRPr sz="1300"/>
            </a:lvl1pPr>
          </a:lstStyle>
          <a:p>
            <a:endParaRPr lang="en-GB" dirty="0"/>
          </a:p>
        </p:txBody>
      </p:sp>
      <p:sp>
        <p:nvSpPr>
          <p:cNvPr id="9223" name="Rectangle 7"/>
          <p:cNvSpPr>
            <a:spLocks noGrp="1" noChangeArrowheads="1"/>
          </p:cNvSpPr>
          <p:nvPr>
            <p:ph type="sldNum" sz="quarter" idx="5"/>
          </p:nvPr>
        </p:nvSpPr>
        <p:spPr bwMode="auto">
          <a:xfrm>
            <a:off x="3851814" y="9381074"/>
            <a:ext cx="2945862" cy="4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lgn="r" defTabSz="952759">
              <a:defRPr sz="1300"/>
            </a:lvl1pPr>
          </a:lstStyle>
          <a:p>
            <a:fld id="{69A4E6E2-03EB-4AC8-928C-B429A1517829}" type="slidenum">
              <a:rPr lang="en-GB"/>
              <a:pPr/>
              <a:t>‹#›</a:t>
            </a:fld>
            <a:endParaRPr lang="en-GB" dirty="0"/>
          </a:p>
        </p:txBody>
      </p:sp>
    </p:spTree>
    <p:extLst>
      <p:ext uri="{BB962C8B-B14F-4D97-AF65-F5344CB8AC3E}">
        <p14:creationId xmlns:p14="http://schemas.microsoft.com/office/powerpoint/2010/main" val="34643649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20" charset="0"/>
        <a:ea typeface="+mn-ea"/>
        <a:cs typeface="+mn-cs"/>
      </a:defRPr>
    </a:lvl1pPr>
    <a:lvl2pPr marL="457200" algn="l" rtl="0" fontAlgn="base">
      <a:spcBef>
        <a:spcPct val="30000"/>
      </a:spcBef>
      <a:spcAft>
        <a:spcPct val="0"/>
      </a:spcAft>
      <a:defRPr sz="1200" kern="1200">
        <a:solidFill>
          <a:schemeClr val="tx1"/>
        </a:solidFill>
        <a:latin typeface="Times New Roman" pitchFamily="-20" charset="0"/>
        <a:ea typeface="+mn-ea"/>
        <a:cs typeface="+mn-cs"/>
      </a:defRPr>
    </a:lvl2pPr>
    <a:lvl3pPr marL="914400" algn="l" rtl="0" fontAlgn="base">
      <a:spcBef>
        <a:spcPct val="30000"/>
      </a:spcBef>
      <a:spcAft>
        <a:spcPct val="0"/>
      </a:spcAft>
      <a:defRPr sz="1200" kern="1200">
        <a:solidFill>
          <a:schemeClr val="tx1"/>
        </a:solidFill>
        <a:latin typeface="Times New Roman" pitchFamily="-20" charset="0"/>
        <a:ea typeface="+mn-ea"/>
        <a:cs typeface="+mn-cs"/>
      </a:defRPr>
    </a:lvl3pPr>
    <a:lvl4pPr marL="1371600" algn="l" rtl="0" fontAlgn="base">
      <a:spcBef>
        <a:spcPct val="30000"/>
      </a:spcBef>
      <a:spcAft>
        <a:spcPct val="0"/>
      </a:spcAft>
      <a:defRPr sz="1200" kern="1200">
        <a:solidFill>
          <a:schemeClr val="tx1"/>
        </a:solidFill>
        <a:latin typeface="Times New Roman" pitchFamily="-20" charset="0"/>
        <a:ea typeface="+mn-ea"/>
        <a:cs typeface="+mn-cs"/>
      </a:defRPr>
    </a:lvl4pPr>
    <a:lvl5pPr marL="1828800" algn="l" rtl="0" fontAlgn="base">
      <a:spcBef>
        <a:spcPct val="30000"/>
      </a:spcBef>
      <a:spcAft>
        <a:spcPct val="0"/>
      </a:spcAft>
      <a:defRPr sz="1200" kern="1200">
        <a:solidFill>
          <a:schemeClr val="tx1"/>
        </a:solidFill>
        <a:latin typeface="Times New Roman" pitchFamily="-2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CA08C-2D8E-43CA-99BD-A529A969AEA6}" type="slidenum">
              <a:rPr lang="en-GB"/>
              <a:pPr/>
              <a:t>1</a:t>
            </a:fld>
            <a:endParaRPr lang="en-GB" dirty="0"/>
          </a:p>
        </p:txBody>
      </p:sp>
      <p:sp>
        <p:nvSpPr>
          <p:cNvPr id="647170" name="Rectangle 2"/>
          <p:cNvSpPr>
            <a:spLocks noGrp="1" noRot="1" noChangeAspect="1" noChangeArrowheads="1" noTextEdit="1"/>
          </p:cNvSpPr>
          <p:nvPr>
            <p:ph type="sldImg"/>
          </p:nvPr>
        </p:nvSpPr>
        <p:spPr>
          <a:xfrm>
            <a:off x="931863" y="741363"/>
            <a:ext cx="4933950" cy="3702050"/>
          </a:xfrm>
          <a:ln/>
        </p:spPr>
      </p:sp>
      <p:sp>
        <p:nvSpPr>
          <p:cNvPr id="64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262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11</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651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13</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53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14</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865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15</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1458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17</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345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18</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06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D27B4-3377-4FEB-9554-801A721C3C59}" type="slidenum">
              <a:rPr lang="en-GB"/>
              <a:pPr/>
              <a:t>2</a:t>
            </a:fld>
            <a:endParaRPr lang="en-GB" dirty="0"/>
          </a:p>
        </p:txBody>
      </p:sp>
      <p:sp>
        <p:nvSpPr>
          <p:cNvPr id="739330" name="Rectangle 2"/>
          <p:cNvSpPr>
            <a:spLocks noGrp="1" noRot="1" noChangeAspect="1" noChangeArrowheads="1" noTextEdit="1"/>
          </p:cNvSpPr>
          <p:nvPr>
            <p:ph type="sldImg"/>
          </p:nvPr>
        </p:nvSpPr>
        <p:spPr>
          <a:xfrm>
            <a:off x="931863" y="741363"/>
            <a:ext cx="4933950" cy="3702050"/>
          </a:xfrm>
          <a:ln/>
        </p:spPr>
      </p:sp>
      <p:sp>
        <p:nvSpPr>
          <p:cNvPr id="739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4025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3</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856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4</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929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5</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327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6</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519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7</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8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9</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806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E4C7-645E-4379-BD23-6B2FC213F841}" type="slidenum">
              <a:rPr lang="en-GB" altLang="en-US"/>
              <a:pPr/>
              <a:t>10</a:t>
            </a:fld>
            <a:endParaRPr lang="en-GB" altLang="en-US"/>
          </a:p>
        </p:txBody>
      </p:sp>
      <p:sp>
        <p:nvSpPr>
          <p:cNvPr id="23554" name="Rectangle 2"/>
          <p:cNvSpPr>
            <a:spLocks noGrp="1" noRot="1" noChangeAspect="1" noChangeArrowheads="1" noTextEdit="1"/>
          </p:cNvSpPr>
          <p:nvPr>
            <p:ph type="sldImg"/>
          </p:nvPr>
        </p:nvSpPr>
        <p:spPr>
          <a:xfrm>
            <a:off x="931863" y="741363"/>
            <a:ext cx="4933950" cy="3702050"/>
          </a:xfrm>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065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71942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117698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109645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835696" y="537321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149146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211480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76403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8525" y="1662113"/>
            <a:ext cx="7737475" cy="4549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68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8870" y="6203922"/>
            <a:ext cx="1897186" cy="537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76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3629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683360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56464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870422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2582062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976662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2205266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2524142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104238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3873585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C83279-69CF-4129-A8C3-1C75235BDA90}" type="datetimeFigureOut">
              <a:rPr lang="en-GB" smtClean="0"/>
              <a:pPr/>
              <a:t>19/06/2015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F18529-4190-4A34-8741-F69EF315DDC9}" type="slidenum">
              <a:rPr lang="en-GB" smtClean="0"/>
              <a:pPr/>
              <a:t>‹#›</a:t>
            </a:fld>
            <a:endParaRPr lang="en-GB" dirty="0"/>
          </a:p>
        </p:txBody>
      </p:sp>
    </p:spTree>
    <p:extLst>
      <p:ext uri="{BB962C8B-B14F-4D97-AF65-F5344CB8AC3E}">
        <p14:creationId xmlns:p14="http://schemas.microsoft.com/office/powerpoint/2010/main" val="575286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2518475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145670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103693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767549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654742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251985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310611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613544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566161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3991020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3707953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51EAA-0D26-4F9C-8461-7819E33E0F32}" type="datetimeFigureOut">
              <a:rPr lang="en-GB" smtClean="0"/>
              <a:pPr/>
              <a:t>19/06/2015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253244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prstGeom prst="rect">
            <a:avLst/>
          </a:prstGeom>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381000" y="6165304"/>
            <a:ext cx="3429000" cy="457200"/>
          </a:xfrm>
          <a:prstGeom prst="rect">
            <a:avLst/>
          </a:prstGeom>
        </p:spPr>
        <p:txBody>
          <a:bodyPr/>
          <a:lstStyle/>
          <a:p>
            <a:r>
              <a:rPr lang="en-GB" dirty="0" smtClean="0"/>
              <a:t>Centre for Cyber Security Sciences</a:t>
            </a:r>
            <a:endParaRPr lang="en-GB" sz="1400" b="0" i="0" dirty="0">
              <a:solidFill>
                <a:schemeClr val="tx1"/>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63246" y="6039507"/>
            <a:ext cx="1969194" cy="557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0140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2225487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15534395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17491915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56417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381000" y="6165304"/>
            <a:ext cx="3429000" cy="457200"/>
          </a:xfrm>
          <a:prstGeom prst="rect">
            <a:avLst/>
          </a:prstGeom>
        </p:spPr>
        <p:txBody>
          <a:bodyPr/>
          <a:lstStyle>
            <a:lvl1pPr>
              <a:defRPr/>
            </a:lvl1pPr>
          </a:lstStyle>
          <a:p>
            <a:r>
              <a:rPr lang="en-GB" dirty="0"/>
              <a:t>Centre for Cyber Security Sciences</a:t>
            </a:r>
            <a:endParaRPr lang="en-GB" sz="1400" b="0" i="0" dirty="0">
              <a:solidFill>
                <a:schemeClr val="tx1"/>
              </a:solidFill>
            </a:endParaRPr>
          </a:p>
        </p:txBody>
      </p:sp>
    </p:spTree>
    <p:extLst>
      <p:ext uri="{BB962C8B-B14F-4D97-AF65-F5344CB8AC3E}">
        <p14:creationId xmlns:p14="http://schemas.microsoft.com/office/powerpoint/2010/main" val="133134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p>
        </p:txBody>
      </p:sp>
      <p:pic>
        <p:nvPicPr>
          <p:cNvPr id="1033" name="Picture 9"/>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925" y="44450"/>
            <a:ext cx="3228975"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7" r:id="rId15"/>
  </p:sldLayoutIdLst>
  <p:hf sldNum="0" hdr="0" dt="0"/>
  <p:txStyles>
    <p:titleStyle>
      <a:lvl1pPr algn="ctr" rtl="0" fontAlgn="base">
        <a:spcBef>
          <a:spcPct val="0"/>
        </a:spcBef>
        <a:spcAft>
          <a:spcPct val="0"/>
        </a:spcAft>
        <a:defRPr sz="3200" b="1" i="1">
          <a:solidFill>
            <a:schemeClr val="tx1"/>
          </a:solidFill>
          <a:latin typeface="+mj-lt"/>
          <a:ea typeface="+mj-ea"/>
          <a:cs typeface="+mj-cs"/>
        </a:defRPr>
      </a:lvl1pPr>
      <a:lvl2pPr algn="ctr" rtl="0" fontAlgn="base">
        <a:spcBef>
          <a:spcPct val="0"/>
        </a:spcBef>
        <a:spcAft>
          <a:spcPct val="0"/>
        </a:spcAft>
        <a:defRPr sz="3200" b="1" i="1">
          <a:solidFill>
            <a:schemeClr val="tx1"/>
          </a:solidFill>
          <a:latin typeface="Times New Roman" pitchFamily="-20" charset="0"/>
        </a:defRPr>
      </a:lvl2pPr>
      <a:lvl3pPr algn="ctr" rtl="0" fontAlgn="base">
        <a:spcBef>
          <a:spcPct val="0"/>
        </a:spcBef>
        <a:spcAft>
          <a:spcPct val="0"/>
        </a:spcAft>
        <a:defRPr sz="3200" b="1" i="1">
          <a:solidFill>
            <a:schemeClr val="tx1"/>
          </a:solidFill>
          <a:latin typeface="Times New Roman" pitchFamily="-20" charset="0"/>
        </a:defRPr>
      </a:lvl3pPr>
      <a:lvl4pPr algn="ctr" rtl="0" fontAlgn="base">
        <a:spcBef>
          <a:spcPct val="0"/>
        </a:spcBef>
        <a:spcAft>
          <a:spcPct val="0"/>
        </a:spcAft>
        <a:defRPr sz="3200" b="1" i="1">
          <a:solidFill>
            <a:schemeClr val="tx1"/>
          </a:solidFill>
          <a:latin typeface="Times New Roman" pitchFamily="-20" charset="0"/>
        </a:defRPr>
      </a:lvl4pPr>
      <a:lvl5pPr algn="ctr" rtl="0" fontAlgn="base">
        <a:spcBef>
          <a:spcPct val="0"/>
        </a:spcBef>
        <a:spcAft>
          <a:spcPct val="0"/>
        </a:spcAft>
        <a:defRPr sz="3200" b="1" i="1">
          <a:solidFill>
            <a:schemeClr val="tx1"/>
          </a:solidFill>
          <a:latin typeface="Times New Roman" pitchFamily="-20" charset="0"/>
        </a:defRPr>
      </a:lvl5pPr>
      <a:lvl6pPr marL="457200" algn="ctr" rtl="0" fontAlgn="base">
        <a:spcBef>
          <a:spcPct val="0"/>
        </a:spcBef>
        <a:spcAft>
          <a:spcPct val="0"/>
        </a:spcAft>
        <a:defRPr sz="3200" b="1" i="1">
          <a:solidFill>
            <a:schemeClr val="tx1"/>
          </a:solidFill>
          <a:latin typeface="Times New Roman" pitchFamily="-20" charset="0"/>
        </a:defRPr>
      </a:lvl6pPr>
      <a:lvl7pPr marL="914400" algn="ctr" rtl="0" fontAlgn="base">
        <a:spcBef>
          <a:spcPct val="0"/>
        </a:spcBef>
        <a:spcAft>
          <a:spcPct val="0"/>
        </a:spcAft>
        <a:defRPr sz="3200" b="1" i="1">
          <a:solidFill>
            <a:schemeClr val="tx1"/>
          </a:solidFill>
          <a:latin typeface="Times New Roman" pitchFamily="-20" charset="0"/>
        </a:defRPr>
      </a:lvl7pPr>
      <a:lvl8pPr marL="1371600" algn="ctr" rtl="0" fontAlgn="base">
        <a:spcBef>
          <a:spcPct val="0"/>
        </a:spcBef>
        <a:spcAft>
          <a:spcPct val="0"/>
        </a:spcAft>
        <a:defRPr sz="3200" b="1" i="1">
          <a:solidFill>
            <a:schemeClr val="tx1"/>
          </a:solidFill>
          <a:latin typeface="Times New Roman" pitchFamily="-20" charset="0"/>
        </a:defRPr>
      </a:lvl8pPr>
      <a:lvl9pPr marL="1828800" algn="ctr" rtl="0" fontAlgn="base">
        <a:spcBef>
          <a:spcPct val="0"/>
        </a:spcBef>
        <a:spcAft>
          <a:spcPct val="0"/>
        </a:spcAft>
        <a:defRPr sz="3200" b="1" i="1">
          <a:solidFill>
            <a:schemeClr val="tx1"/>
          </a:solidFill>
          <a:latin typeface="Times New Roman" pitchFamily="-20"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83279-69CF-4129-A8C3-1C75235BDA90}" type="datetimeFigureOut">
              <a:rPr lang="en-GB" smtClean="0"/>
              <a:pPr/>
              <a:t>19/06/2015</a:t>
            </a:fld>
            <a:endParaRPr lang="en-GB" dirty="0"/>
          </a:p>
        </p:txBody>
      </p:sp>
    </p:spTree>
    <p:extLst>
      <p:ext uri="{BB962C8B-B14F-4D97-AF65-F5344CB8AC3E}">
        <p14:creationId xmlns:p14="http://schemas.microsoft.com/office/powerpoint/2010/main" val="29713756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51EAA-0D26-4F9C-8461-7819E33E0F32}" type="datetimeFigureOut">
              <a:rPr lang="en-GB" smtClean="0"/>
              <a:pPr/>
              <a:t>19/06/2015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15E59-0062-4C94-B6F2-8B294AF4EB94}" type="slidenum">
              <a:rPr lang="en-GB" smtClean="0"/>
              <a:pPr/>
              <a:t>‹#›</a:t>
            </a:fld>
            <a:endParaRPr lang="en-GB" dirty="0"/>
          </a:p>
        </p:txBody>
      </p:sp>
    </p:spTree>
    <p:extLst>
      <p:ext uri="{BB962C8B-B14F-4D97-AF65-F5344CB8AC3E}">
        <p14:creationId xmlns:p14="http://schemas.microsoft.com/office/powerpoint/2010/main" val="34311557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7.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0120" y="1412776"/>
            <a:ext cx="6804248" cy="3662541"/>
          </a:xfrm>
          <a:prstGeom prst="rect">
            <a:avLst/>
          </a:prstGeom>
        </p:spPr>
        <p:txBody>
          <a:bodyPr wrap="square">
            <a:spAutoFit/>
          </a:bodyPr>
          <a:lstStyle/>
          <a:p>
            <a:pPr algn="ctr"/>
            <a:r>
              <a:rPr lang="en-GB" sz="3200" b="1" i="1" dirty="0" smtClean="0">
                <a:solidFill>
                  <a:schemeClr val="bg2"/>
                </a:solidFill>
                <a:latin typeface="Lucida Sans" panose="020B0602030504020204" pitchFamily="34" charset="0"/>
              </a:rPr>
              <a:t>Complexity Science Workshop</a:t>
            </a:r>
          </a:p>
          <a:p>
            <a:pPr algn="ctr"/>
            <a:endParaRPr lang="en-GB" sz="3200" b="1" i="1" dirty="0" smtClean="0">
              <a:solidFill>
                <a:schemeClr val="bg2"/>
              </a:solidFill>
              <a:latin typeface="Lucida Sans" panose="020B0602030504020204" pitchFamily="34" charset="0"/>
            </a:endParaRPr>
          </a:p>
          <a:p>
            <a:pPr algn="ctr"/>
            <a:r>
              <a:rPr lang="en-GB" dirty="0" smtClean="0">
                <a:solidFill>
                  <a:schemeClr val="bg2"/>
                </a:solidFill>
                <a:latin typeface="Lucida Sans" panose="020B0602030504020204" pitchFamily="34" charset="0"/>
              </a:rPr>
              <a:t>Friday 19</a:t>
            </a:r>
            <a:r>
              <a:rPr lang="en-GB" baseline="30000" dirty="0" smtClean="0">
                <a:solidFill>
                  <a:schemeClr val="bg2"/>
                </a:solidFill>
                <a:latin typeface="Lucida Sans" panose="020B0602030504020204" pitchFamily="34" charset="0"/>
              </a:rPr>
              <a:t>th</a:t>
            </a:r>
            <a:r>
              <a:rPr lang="en-GB" dirty="0" smtClean="0">
                <a:solidFill>
                  <a:schemeClr val="bg2"/>
                </a:solidFill>
                <a:latin typeface="Lucida Sans" panose="020B0602030504020204" pitchFamily="34" charset="0"/>
              </a:rPr>
              <a:t> June 2015</a:t>
            </a:r>
          </a:p>
          <a:p>
            <a:pPr algn="ctr"/>
            <a:endParaRPr lang="en-GB" dirty="0">
              <a:solidFill>
                <a:schemeClr val="bg2"/>
              </a:solidFill>
              <a:latin typeface="Lucida Sans" panose="020B0602030504020204" pitchFamily="34" charset="0"/>
            </a:endParaRPr>
          </a:p>
          <a:p>
            <a:pPr algn="ctr"/>
            <a:r>
              <a:rPr lang="en-GB" sz="2800" i="1" dirty="0" smtClean="0">
                <a:solidFill>
                  <a:schemeClr val="bg2"/>
                </a:solidFill>
                <a:latin typeface="Lucida Sans" panose="020B0602030504020204" pitchFamily="34" charset="0"/>
              </a:rPr>
              <a:t>Professor </a:t>
            </a:r>
            <a:r>
              <a:rPr lang="en-GB" sz="2800" i="1" dirty="0" smtClean="0">
                <a:solidFill>
                  <a:schemeClr val="bg2"/>
                </a:solidFill>
                <a:latin typeface="Lucida Sans" panose="020B0602030504020204" pitchFamily="34" charset="0"/>
              </a:rPr>
              <a:t>David W </a:t>
            </a:r>
            <a:r>
              <a:rPr lang="en-GB" sz="2800" i="1" dirty="0" smtClean="0">
                <a:solidFill>
                  <a:schemeClr val="bg2"/>
                </a:solidFill>
                <a:latin typeface="Lucida Sans" panose="020B0602030504020204" pitchFamily="34" charset="0"/>
              </a:rPr>
              <a:t>Stupples</a:t>
            </a:r>
            <a:endParaRPr lang="en-GB" sz="2800" i="1" dirty="0">
              <a:solidFill>
                <a:schemeClr val="bg2"/>
              </a:solidFill>
              <a:latin typeface="Lucida Sans" panose="020B0602030504020204" pitchFamily="34" charset="0"/>
            </a:endParaRPr>
          </a:p>
          <a:p>
            <a:pPr algn="ctr"/>
            <a:endParaRPr lang="en-GB" sz="3200" dirty="0">
              <a:solidFill>
                <a:schemeClr val="bg2"/>
              </a:solidFill>
              <a:latin typeface="Lucida Sans" panose="020B0602030504020204" pitchFamily="34" charset="0"/>
            </a:endParaRPr>
          </a:p>
          <a:p>
            <a:pPr algn="ctr"/>
            <a:r>
              <a:rPr lang="en-GB" sz="3200" dirty="0">
                <a:solidFill>
                  <a:schemeClr val="bg2"/>
                </a:solidFill>
                <a:latin typeface="Lucida Sans" panose="020B0602030504020204" pitchFamily="34" charset="0"/>
              </a:rPr>
              <a:t> </a:t>
            </a:r>
            <a:r>
              <a:rPr lang="en-GB" sz="2800" b="1" i="1" dirty="0" smtClean="0">
                <a:solidFill>
                  <a:schemeClr val="bg2"/>
                </a:solidFill>
                <a:latin typeface="Lucida Sans" panose="020B0602030504020204" pitchFamily="34" charset="0"/>
              </a:rPr>
              <a:t>Future Systems Surveillance Technology </a:t>
            </a:r>
            <a:endParaRPr lang="en-GB" sz="2800" b="1" i="1" dirty="0">
              <a:solidFill>
                <a:schemeClr val="bg2"/>
              </a:solidFill>
              <a:latin typeface="Lucida Sans" panose="020B0602030504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9400772"/>
              </p:ext>
            </p:extLst>
          </p:nvPr>
        </p:nvGraphicFramePr>
        <p:xfrm>
          <a:off x="5422900" y="3390900"/>
          <a:ext cx="127000" cy="203200"/>
        </p:xfrm>
        <a:graphic>
          <a:graphicData uri="http://schemas.openxmlformats.org/presentationml/2006/ole">
            <mc:AlternateContent xmlns:mc="http://schemas.openxmlformats.org/markup-compatibility/2006">
              <mc:Choice xmlns:v="urn:schemas-microsoft-com:vml" Requires="v">
                <p:oleObj spid="_x0000_s1084" name="Equation" r:id="rId4" imgW="127000" imgH="203200" progId="Equation.DSMT4">
                  <p:embed/>
                </p:oleObj>
              </mc:Choice>
              <mc:Fallback>
                <p:oleObj name="Equation" r:id="rId4" imgW="127000" imgH="203200" progId="Equation.DSMT4">
                  <p:embed/>
                  <p:pic>
                    <p:nvPicPr>
                      <p:cNvPr id="0" name=""/>
                      <p:cNvPicPr/>
                      <p:nvPr/>
                    </p:nvPicPr>
                    <p:blipFill>
                      <a:blip r:embed="rId5"/>
                      <a:stretch>
                        <a:fillRect/>
                      </a:stretch>
                    </p:blipFill>
                    <p:spPr>
                      <a:xfrm>
                        <a:off x="5422900" y="3390900"/>
                        <a:ext cx="127000" cy="203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69616922"/>
              </p:ext>
            </p:extLst>
          </p:nvPr>
        </p:nvGraphicFramePr>
        <p:xfrm>
          <a:off x="4978400" y="2705100"/>
          <a:ext cx="127000" cy="203200"/>
        </p:xfrm>
        <a:graphic>
          <a:graphicData uri="http://schemas.openxmlformats.org/presentationml/2006/ole">
            <mc:AlternateContent xmlns:mc="http://schemas.openxmlformats.org/markup-compatibility/2006">
              <mc:Choice xmlns:v="urn:schemas-microsoft-com:vml" Requires="v">
                <p:oleObj spid="_x0000_s1085" name="Equation" r:id="rId6" imgW="127000" imgH="203200" progId="Equation.DSMT4">
                  <p:embed/>
                </p:oleObj>
              </mc:Choice>
              <mc:Fallback>
                <p:oleObj name="Equation" r:id="rId6" imgW="127000" imgH="203200" progId="Equation.DSMT4">
                  <p:embed/>
                  <p:pic>
                    <p:nvPicPr>
                      <p:cNvPr id="0" name=""/>
                      <p:cNvPicPr/>
                      <p:nvPr/>
                    </p:nvPicPr>
                    <p:blipFill>
                      <a:blip r:embed="rId7"/>
                      <a:stretch>
                        <a:fillRect/>
                      </a:stretch>
                    </p:blipFill>
                    <p:spPr>
                      <a:xfrm>
                        <a:off x="4978400" y="2705100"/>
                        <a:ext cx="127000" cy="203200"/>
                      </a:xfrm>
                      <a:prstGeom prst="rect">
                        <a:avLst/>
                      </a:prstGeom>
                    </p:spPr>
                  </p:pic>
                </p:oleObj>
              </mc:Fallback>
            </mc:AlternateContent>
          </a:graphicData>
        </a:graphic>
      </p:graphicFrame>
    </p:spTree>
    <p:extLst>
      <p:ext uri="{BB962C8B-B14F-4D97-AF65-F5344CB8AC3E}">
        <p14:creationId xmlns:p14="http://schemas.microsoft.com/office/powerpoint/2010/main" val="1756700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1547664" y="1412776"/>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pic>
        <p:nvPicPr>
          <p:cNvPr id="2" name="Picture 1"/>
          <p:cNvPicPr>
            <a:picLocks noChangeAspect="1"/>
          </p:cNvPicPr>
          <p:nvPr/>
        </p:nvPicPr>
        <p:blipFill>
          <a:blip r:embed="rId3"/>
          <a:stretch>
            <a:fillRect/>
          </a:stretch>
        </p:blipFill>
        <p:spPr>
          <a:xfrm>
            <a:off x="910251" y="1052736"/>
            <a:ext cx="6758093" cy="4373893"/>
          </a:xfrm>
          <a:prstGeom prst="rect">
            <a:avLst/>
          </a:prstGeom>
        </p:spPr>
      </p:pic>
      <p:sp>
        <p:nvSpPr>
          <p:cNvPr id="3" name="TextBox 2"/>
          <p:cNvSpPr txBox="1"/>
          <p:nvPr/>
        </p:nvSpPr>
        <p:spPr>
          <a:xfrm>
            <a:off x="2483768" y="116632"/>
            <a:ext cx="3392726" cy="461665"/>
          </a:xfrm>
          <a:prstGeom prst="rect">
            <a:avLst/>
          </a:prstGeom>
          <a:noFill/>
        </p:spPr>
        <p:txBody>
          <a:bodyPr wrap="none" rtlCol="0">
            <a:spAutoFit/>
          </a:bodyPr>
          <a:lstStyle/>
          <a:p>
            <a:r>
              <a:rPr lang="en-US" dirty="0" smtClean="0">
                <a:solidFill>
                  <a:srgbClr val="000000"/>
                </a:solidFill>
                <a:latin typeface="Comic Sans MS"/>
                <a:cs typeface="Comic Sans MS"/>
              </a:rPr>
              <a:t>Radar broadside array</a:t>
            </a:r>
            <a:endParaRPr lang="en-US" dirty="0">
              <a:solidFill>
                <a:srgbClr val="000000"/>
              </a:solidFill>
              <a:latin typeface="Comic Sans MS"/>
              <a:cs typeface="Comic Sans MS"/>
            </a:endParaRPr>
          </a:p>
        </p:txBody>
      </p:sp>
      <p:sp>
        <p:nvSpPr>
          <p:cNvPr id="4" name="TextBox 3"/>
          <p:cNvSpPr txBox="1"/>
          <p:nvPr/>
        </p:nvSpPr>
        <p:spPr>
          <a:xfrm>
            <a:off x="467544" y="5589240"/>
            <a:ext cx="5804894" cy="830997"/>
          </a:xfrm>
          <a:prstGeom prst="rect">
            <a:avLst/>
          </a:prstGeom>
          <a:noFill/>
        </p:spPr>
        <p:txBody>
          <a:bodyPr wrap="none" rtlCol="0">
            <a:spAutoFit/>
          </a:bodyPr>
          <a:lstStyle/>
          <a:p>
            <a:r>
              <a:rPr lang="en-US" dirty="0" smtClean="0">
                <a:solidFill>
                  <a:srgbClr val="000000"/>
                </a:solidFill>
                <a:latin typeface="Comic Sans MS"/>
                <a:cs typeface="Comic Sans MS"/>
              </a:rPr>
              <a:t>UR has digital beam forming – shown to </a:t>
            </a:r>
          </a:p>
          <a:p>
            <a:r>
              <a:rPr lang="en-US" dirty="0" smtClean="0">
                <a:solidFill>
                  <a:srgbClr val="000000"/>
                </a:solidFill>
                <a:latin typeface="Comic Sans MS"/>
                <a:cs typeface="Comic Sans MS"/>
              </a:rPr>
              <a:t>demonstrate philosophy</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318419"/>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pic>
        <p:nvPicPr>
          <p:cNvPr id="4" name="Picture 3"/>
          <p:cNvPicPr>
            <a:picLocks noChangeAspect="1"/>
          </p:cNvPicPr>
          <p:nvPr/>
        </p:nvPicPr>
        <p:blipFill>
          <a:blip r:embed="rId3"/>
          <a:stretch>
            <a:fillRect/>
          </a:stretch>
        </p:blipFill>
        <p:spPr>
          <a:xfrm>
            <a:off x="288032" y="908720"/>
            <a:ext cx="8244408" cy="4884860"/>
          </a:xfrm>
          <a:prstGeom prst="rect">
            <a:avLst/>
          </a:prstGeom>
        </p:spPr>
      </p:pic>
      <p:sp>
        <p:nvSpPr>
          <p:cNvPr id="5" name="TextBox 4"/>
          <p:cNvSpPr txBox="1"/>
          <p:nvPr/>
        </p:nvSpPr>
        <p:spPr>
          <a:xfrm>
            <a:off x="2627784" y="116632"/>
            <a:ext cx="3508743" cy="461665"/>
          </a:xfrm>
          <a:prstGeom prst="rect">
            <a:avLst/>
          </a:prstGeom>
          <a:noFill/>
        </p:spPr>
        <p:txBody>
          <a:bodyPr wrap="none" rtlCol="0">
            <a:spAutoFit/>
          </a:bodyPr>
          <a:lstStyle/>
          <a:p>
            <a:r>
              <a:rPr lang="en-US" dirty="0" smtClean="0">
                <a:solidFill>
                  <a:srgbClr val="000000"/>
                </a:solidFill>
                <a:latin typeface="Comic Sans MS"/>
                <a:cs typeface="Comic Sans MS"/>
              </a:rPr>
              <a:t>Achieving receiver gain </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90600"/>
            <a:ext cx="9144000" cy="4876800"/>
          </a:xfrm>
          <a:prstGeom prst="rect">
            <a:avLst/>
          </a:prstGeom>
        </p:spPr>
      </p:pic>
      <p:sp>
        <p:nvSpPr>
          <p:cNvPr id="4" name="TextBox 3"/>
          <p:cNvSpPr txBox="1"/>
          <p:nvPr/>
        </p:nvSpPr>
        <p:spPr>
          <a:xfrm>
            <a:off x="2483768" y="188640"/>
            <a:ext cx="4247527" cy="461665"/>
          </a:xfrm>
          <a:prstGeom prst="rect">
            <a:avLst/>
          </a:prstGeom>
          <a:noFill/>
        </p:spPr>
        <p:txBody>
          <a:bodyPr wrap="none" rtlCol="0">
            <a:spAutoFit/>
          </a:bodyPr>
          <a:lstStyle/>
          <a:p>
            <a:r>
              <a:rPr lang="en-US" dirty="0" smtClean="0">
                <a:solidFill>
                  <a:srgbClr val="000000"/>
                </a:solidFill>
                <a:latin typeface="Comic Sans MS"/>
                <a:cs typeface="Comic Sans MS"/>
              </a:rPr>
              <a:t>Digital beam forming for UR</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1085535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pic>
        <p:nvPicPr>
          <p:cNvPr id="2" name="Picture 1"/>
          <p:cNvPicPr>
            <a:picLocks noChangeAspect="1"/>
          </p:cNvPicPr>
          <p:nvPr/>
        </p:nvPicPr>
        <p:blipFill>
          <a:blip r:embed="rId3"/>
          <a:stretch>
            <a:fillRect/>
          </a:stretch>
        </p:blipFill>
        <p:spPr>
          <a:xfrm>
            <a:off x="179512" y="764704"/>
            <a:ext cx="4571549" cy="3213787"/>
          </a:xfrm>
          <a:prstGeom prst="rect">
            <a:avLst/>
          </a:prstGeom>
        </p:spPr>
      </p:pic>
      <p:sp>
        <p:nvSpPr>
          <p:cNvPr id="3" name="TextBox 2"/>
          <p:cNvSpPr txBox="1"/>
          <p:nvPr/>
        </p:nvSpPr>
        <p:spPr>
          <a:xfrm>
            <a:off x="2661328" y="188640"/>
            <a:ext cx="3132438" cy="461665"/>
          </a:xfrm>
          <a:prstGeom prst="rect">
            <a:avLst/>
          </a:prstGeom>
          <a:noFill/>
        </p:spPr>
        <p:txBody>
          <a:bodyPr wrap="none" rtlCol="0">
            <a:spAutoFit/>
          </a:bodyPr>
          <a:lstStyle/>
          <a:p>
            <a:r>
              <a:rPr lang="en-US" dirty="0" smtClean="0">
                <a:solidFill>
                  <a:srgbClr val="000000"/>
                </a:solidFill>
                <a:latin typeface="Comic Sans MS"/>
                <a:cs typeface="Comic Sans MS"/>
              </a:rPr>
              <a:t>Ubiquitous Radar - 2</a:t>
            </a:r>
            <a:endParaRPr lang="en-US" dirty="0">
              <a:solidFill>
                <a:srgbClr val="000000"/>
              </a:solidFill>
              <a:latin typeface="Comic Sans MS"/>
              <a:cs typeface="Comic Sans MS"/>
            </a:endParaRPr>
          </a:p>
        </p:txBody>
      </p:sp>
      <p:pic>
        <p:nvPicPr>
          <p:cNvPr id="6" name="Picture 5"/>
          <p:cNvPicPr>
            <a:picLocks noChangeAspect="1"/>
          </p:cNvPicPr>
          <p:nvPr/>
        </p:nvPicPr>
        <p:blipFill>
          <a:blip r:embed="rId4"/>
          <a:stretch>
            <a:fillRect/>
          </a:stretch>
        </p:blipFill>
        <p:spPr>
          <a:xfrm>
            <a:off x="3995936" y="3861048"/>
            <a:ext cx="4715363" cy="2088232"/>
          </a:xfrm>
          <a:prstGeom prst="rect">
            <a:avLst/>
          </a:prstGeom>
        </p:spPr>
      </p:pic>
      <p:sp>
        <p:nvSpPr>
          <p:cNvPr id="22" name="Freeform 21"/>
          <p:cNvSpPr/>
          <p:nvPr/>
        </p:nvSpPr>
        <p:spPr>
          <a:xfrm>
            <a:off x="3275856" y="1628800"/>
            <a:ext cx="2736304" cy="2902686"/>
          </a:xfrm>
          <a:custGeom>
            <a:avLst/>
            <a:gdLst>
              <a:gd name="connsiteX0" fmla="*/ 776777 w 2227097"/>
              <a:gd name="connsiteY0" fmla="*/ 264282 h 2902686"/>
              <a:gd name="connsiteX1" fmla="*/ 2219349 w 2227097"/>
              <a:gd name="connsiteY1" fmla="*/ 202637 h 2902686"/>
              <a:gd name="connsiteX2" fmla="*/ 1319282 w 2227097"/>
              <a:gd name="connsiteY2" fmla="*/ 2508158 h 2902686"/>
              <a:gd name="connsiteX3" fmla="*/ 628820 w 2227097"/>
              <a:gd name="connsiteY3" fmla="*/ 2532816 h 2902686"/>
              <a:gd name="connsiteX4" fmla="*/ 7 w 2227097"/>
              <a:gd name="connsiteY4" fmla="*/ 2606790 h 2902686"/>
              <a:gd name="connsiteX5" fmla="*/ 641150 w 2227097"/>
              <a:gd name="connsiteY5" fmla="*/ 2902686 h 2902686"/>
              <a:gd name="connsiteX6" fmla="*/ 641150 w 2227097"/>
              <a:gd name="connsiteY6" fmla="*/ 2902686 h 290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097" h="2902686">
                <a:moveTo>
                  <a:pt x="776777" y="264282"/>
                </a:moveTo>
                <a:cubicBezTo>
                  <a:pt x="1452854" y="46470"/>
                  <a:pt x="2128932" y="-171342"/>
                  <a:pt x="2219349" y="202637"/>
                </a:cubicBezTo>
                <a:cubicBezTo>
                  <a:pt x="2309766" y="576616"/>
                  <a:pt x="1584370" y="2119795"/>
                  <a:pt x="1319282" y="2508158"/>
                </a:cubicBezTo>
                <a:cubicBezTo>
                  <a:pt x="1054194" y="2896521"/>
                  <a:pt x="848699" y="2516377"/>
                  <a:pt x="628820" y="2532816"/>
                </a:cubicBezTo>
                <a:cubicBezTo>
                  <a:pt x="408941" y="2549255"/>
                  <a:pt x="-2048" y="2545145"/>
                  <a:pt x="7" y="2606790"/>
                </a:cubicBezTo>
                <a:cubicBezTo>
                  <a:pt x="2062" y="2668435"/>
                  <a:pt x="641150" y="2902686"/>
                  <a:pt x="641150" y="2902686"/>
                </a:cubicBezTo>
                <a:lnTo>
                  <a:pt x="641150" y="2902686"/>
                </a:ln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pic>
        <p:nvPicPr>
          <p:cNvPr id="2" name="Picture 1"/>
          <p:cNvPicPr>
            <a:picLocks noChangeAspect="1"/>
          </p:cNvPicPr>
          <p:nvPr/>
        </p:nvPicPr>
        <p:blipFill>
          <a:blip r:embed="rId3"/>
          <a:stretch>
            <a:fillRect/>
          </a:stretch>
        </p:blipFill>
        <p:spPr>
          <a:xfrm>
            <a:off x="395536" y="980728"/>
            <a:ext cx="4975098" cy="2736304"/>
          </a:xfrm>
          <a:prstGeom prst="rect">
            <a:avLst/>
          </a:prstGeom>
        </p:spPr>
      </p:pic>
      <p:pic>
        <p:nvPicPr>
          <p:cNvPr id="3" name="Picture 2"/>
          <p:cNvPicPr>
            <a:picLocks noChangeAspect="1"/>
          </p:cNvPicPr>
          <p:nvPr/>
        </p:nvPicPr>
        <p:blipFill>
          <a:blip r:embed="rId4"/>
          <a:stretch>
            <a:fillRect/>
          </a:stretch>
        </p:blipFill>
        <p:spPr>
          <a:xfrm>
            <a:off x="3198440" y="3861048"/>
            <a:ext cx="5334000" cy="1955800"/>
          </a:xfrm>
          <a:prstGeom prst="rect">
            <a:avLst/>
          </a:prstGeom>
        </p:spPr>
      </p:pic>
      <p:sp>
        <p:nvSpPr>
          <p:cNvPr id="4" name="TextBox 3"/>
          <p:cNvSpPr txBox="1"/>
          <p:nvPr/>
        </p:nvSpPr>
        <p:spPr>
          <a:xfrm>
            <a:off x="2411760" y="188640"/>
            <a:ext cx="5700299" cy="461665"/>
          </a:xfrm>
          <a:prstGeom prst="rect">
            <a:avLst/>
          </a:prstGeom>
          <a:noFill/>
        </p:spPr>
        <p:txBody>
          <a:bodyPr wrap="none" rtlCol="0">
            <a:spAutoFit/>
          </a:bodyPr>
          <a:lstStyle/>
          <a:p>
            <a:r>
              <a:rPr lang="en-US" dirty="0" smtClean="0">
                <a:solidFill>
                  <a:srgbClr val="000000"/>
                </a:solidFill>
                <a:latin typeface="Comic Sans MS"/>
                <a:cs typeface="Comic Sans MS"/>
              </a:rPr>
              <a:t>Expanded view of the processing -  UR</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pic>
        <p:nvPicPr>
          <p:cNvPr id="3" name="Picture 2"/>
          <p:cNvPicPr>
            <a:picLocks noChangeAspect="1"/>
          </p:cNvPicPr>
          <p:nvPr/>
        </p:nvPicPr>
        <p:blipFill>
          <a:blip r:embed="rId3"/>
          <a:stretch>
            <a:fillRect/>
          </a:stretch>
        </p:blipFill>
        <p:spPr>
          <a:xfrm>
            <a:off x="467544" y="883344"/>
            <a:ext cx="8280920" cy="5672756"/>
          </a:xfrm>
          <a:prstGeom prst="rect">
            <a:avLst/>
          </a:prstGeom>
        </p:spPr>
      </p:pic>
      <p:sp>
        <p:nvSpPr>
          <p:cNvPr id="5" name="TextBox 4"/>
          <p:cNvSpPr txBox="1"/>
          <p:nvPr/>
        </p:nvSpPr>
        <p:spPr>
          <a:xfrm>
            <a:off x="2699792" y="188640"/>
            <a:ext cx="4099650" cy="461665"/>
          </a:xfrm>
          <a:prstGeom prst="rect">
            <a:avLst/>
          </a:prstGeom>
          <a:noFill/>
        </p:spPr>
        <p:txBody>
          <a:bodyPr wrap="none" rtlCol="0">
            <a:spAutoFit/>
          </a:bodyPr>
          <a:lstStyle/>
          <a:p>
            <a:r>
              <a:rPr lang="en-US" dirty="0" smtClean="0">
                <a:solidFill>
                  <a:srgbClr val="000000"/>
                </a:solidFill>
                <a:latin typeface="Comic Sans MS"/>
                <a:cs typeface="Comic Sans MS"/>
              </a:rPr>
              <a:t>Radar data cube- expanded</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260043"/>
            <a:ext cx="8280920" cy="4401205"/>
          </a:xfrm>
          <a:prstGeom prst="rect">
            <a:avLst/>
          </a:prstGeom>
        </p:spPr>
        <p:txBody>
          <a:bodyPr wrap="square">
            <a:spAutoFit/>
          </a:bodyPr>
          <a:lstStyle/>
          <a:p>
            <a:r>
              <a:rPr lang="en-US" sz="2000" dirty="0">
                <a:solidFill>
                  <a:srgbClr val="000000"/>
                </a:solidFill>
                <a:latin typeface="Comic Sans MS"/>
                <a:cs typeface="Comic Sans MS"/>
              </a:rPr>
              <a:t>Space-time adaptive processing (STAP) refers to the simultaneous processing of the signals from an array antenna during a multiple pulse coherent waveform. STAP can provide improved detection of very low velocity targets obscured by </a:t>
            </a:r>
            <a:r>
              <a:rPr lang="en-US" sz="2000" dirty="0" err="1">
                <a:solidFill>
                  <a:srgbClr val="000000"/>
                </a:solidFill>
                <a:latin typeface="Comic Sans MS"/>
                <a:cs typeface="Comic Sans MS"/>
              </a:rPr>
              <a:t>mainlobe</a:t>
            </a:r>
            <a:r>
              <a:rPr lang="en-US" sz="2000" dirty="0">
                <a:solidFill>
                  <a:srgbClr val="000000"/>
                </a:solidFill>
                <a:latin typeface="Comic Sans MS"/>
                <a:cs typeface="Comic Sans MS"/>
              </a:rPr>
              <a:t> clutter, </a:t>
            </a:r>
            <a:r>
              <a:rPr lang="en-US" sz="2000" dirty="0" err="1">
                <a:solidFill>
                  <a:srgbClr val="000000"/>
                </a:solidFill>
                <a:latin typeface="Comic Sans MS"/>
                <a:cs typeface="Comic Sans MS"/>
              </a:rPr>
              <a:t>sidelobe</a:t>
            </a:r>
            <a:r>
              <a:rPr lang="en-US" sz="2000" dirty="0">
                <a:solidFill>
                  <a:srgbClr val="000000"/>
                </a:solidFill>
                <a:latin typeface="Comic Sans MS"/>
                <a:cs typeface="Comic Sans MS"/>
              </a:rPr>
              <a:t> clutter, and jamming through two dimensional processing, that enhances the ability of radars to detect targets that might otherwise be obscured by clutter or by jamming. This approach uses processing in both the time and spatial domain. Till now the algorithms were based upon the first order statistical characteristics of the echo. But STAP uses the second order statistics. This is because the determination of a target in a particular cell is no longer confined to a look into a linear array of cells, rather the targets are determined using information about adjacent cells in both dimensions.</a:t>
            </a:r>
          </a:p>
        </p:txBody>
      </p:sp>
      <p:sp>
        <p:nvSpPr>
          <p:cNvPr id="5" name="TextBox 4"/>
          <p:cNvSpPr txBox="1"/>
          <p:nvPr/>
        </p:nvSpPr>
        <p:spPr>
          <a:xfrm>
            <a:off x="2555776" y="188640"/>
            <a:ext cx="6155802" cy="461665"/>
          </a:xfrm>
          <a:prstGeom prst="rect">
            <a:avLst/>
          </a:prstGeom>
          <a:noFill/>
        </p:spPr>
        <p:txBody>
          <a:bodyPr wrap="none" rtlCol="0">
            <a:spAutoFit/>
          </a:bodyPr>
          <a:lstStyle/>
          <a:p>
            <a:r>
              <a:rPr lang="en-US" dirty="0" smtClean="0">
                <a:solidFill>
                  <a:srgbClr val="000000"/>
                </a:solidFill>
                <a:latin typeface="Comic Sans MS"/>
                <a:cs typeface="Comic Sans MS"/>
              </a:rPr>
              <a:t>UR using STAP – City University research</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1095651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pic>
        <p:nvPicPr>
          <p:cNvPr id="3" name="Picture 2"/>
          <p:cNvPicPr>
            <a:picLocks noChangeAspect="1"/>
          </p:cNvPicPr>
          <p:nvPr/>
        </p:nvPicPr>
        <p:blipFill>
          <a:blip r:embed="rId3"/>
          <a:stretch>
            <a:fillRect/>
          </a:stretch>
        </p:blipFill>
        <p:spPr>
          <a:xfrm>
            <a:off x="5436096" y="2918430"/>
            <a:ext cx="3312367" cy="2310770"/>
          </a:xfrm>
          <a:prstGeom prst="rect">
            <a:avLst/>
          </a:prstGeom>
        </p:spPr>
      </p:pic>
      <p:sp>
        <p:nvSpPr>
          <p:cNvPr id="2" name="TextBox 1"/>
          <p:cNvSpPr txBox="1"/>
          <p:nvPr/>
        </p:nvSpPr>
        <p:spPr>
          <a:xfrm>
            <a:off x="2699792" y="188640"/>
            <a:ext cx="4900701" cy="461665"/>
          </a:xfrm>
          <a:prstGeom prst="rect">
            <a:avLst/>
          </a:prstGeom>
          <a:noFill/>
        </p:spPr>
        <p:txBody>
          <a:bodyPr wrap="none" rtlCol="0">
            <a:spAutoFit/>
          </a:bodyPr>
          <a:lstStyle/>
          <a:p>
            <a:r>
              <a:rPr lang="en-GB" dirty="0" smtClean="0">
                <a:solidFill>
                  <a:schemeClr val="bg2"/>
                </a:solidFill>
                <a:latin typeface="Comic Sans MS" panose="030F0702030302020204" pitchFamily="66" charset="0"/>
              </a:rPr>
              <a:t>STAP for U Radar – modelling (1)</a:t>
            </a:r>
          </a:p>
        </p:txBody>
      </p:sp>
      <p:sp>
        <p:nvSpPr>
          <p:cNvPr id="4" name="TextBox 3"/>
          <p:cNvSpPr txBox="1"/>
          <p:nvPr/>
        </p:nvSpPr>
        <p:spPr>
          <a:xfrm>
            <a:off x="539552" y="764704"/>
            <a:ext cx="7632848" cy="1477328"/>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For each suspected target, a target steering vector must be computed. This target steering vector is formed by the cross product of the vector representing the Doppler frequency and the vector representing the antenna angle of elevation and azimuth. For simplicity, we will assume only azimuth angles are used.</a:t>
            </a:r>
            <a:endParaRPr lang="en-GB" sz="1800" dirty="0">
              <a:solidFill>
                <a:schemeClr val="bg2"/>
              </a:solidFill>
              <a:latin typeface="Comic Sans MS" panose="030F0702030302020204" pitchFamily="66" charset="0"/>
            </a:endParaRPr>
          </a:p>
        </p:txBody>
      </p:sp>
      <p:sp>
        <p:nvSpPr>
          <p:cNvPr id="5" name="TextBox 4"/>
          <p:cNvSpPr txBox="1"/>
          <p:nvPr/>
        </p:nvSpPr>
        <p:spPr>
          <a:xfrm>
            <a:off x="611559" y="2348880"/>
            <a:ext cx="5246753" cy="4247317"/>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The Doppler frequency offset vector is a complex phase rotation:</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err="1">
                <a:solidFill>
                  <a:schemeClr val="bg2"/>
                </a:solidFill>
                <a:latin typeface="Comic Sans MS" panose="030F0702030302020204" pitchFamily="66" charset="0"/>
              </a:rPr>
              <a:t>F</a:t>
            </a:r>
            <a:r>
              <a:rPr lang="en-US" sz="1800" baseline="-25000" dirty="0" err="1">
                <a:solidFill>
                  <a:schemeClr val="bg2"/>
                </a:solidFill>
                <a:latin typeface="Comic Sans MS" panose="030F0702030302020204" pitchFamily="66" charset="0"/>
              </a:rPr>
              <a:t>d</a:t>
            </a:r>
            <a:r>
              <a:rPr lang="en-US" sz="1800" dirty="0">
                <a:solidFill>
                  <a:schemeClr val="bg2"/>
                </a:solidFill>
                <a:latin typeface="Comic Sans MS" panose="030F0702030302020204" pitchFamily="66" charset="0"/>
              </a:rPr>
              <a:t> = e </a:t>
            </a:r>
            <a:r>
              <a:rPr lang="en-US" sz="1800" baseline="30000" dirty="0">
                <a:solidFill>
                  <a:schemeClr val="bg2"/>
                </a:solidFill>
                <a:latin typeface="Comic Sans MS" panose="030F0702030302020204" pitchFamily="66" charset="0"/>
              </a:rPr>
              <a:t>-2π·</a:t>
            </a:r>
            <a:r>
              <a:rPr lang="en-US" sz="1800" baseline="30000" dirty="0" err="1">
                <a:solidFill>
                  <a:schemeClr val="bg2"/>
                </a:solidFill>
                <a:latin typeface="Comic Sans MS" panose="030F0702030302020204" pitchFamily="66" charset="0"/>
              </a:rPr>
              <a:t>n·F</a:t>
            </a:r>
            <a:r>
              <a:rPr lang="en-US" sz="1800" baseline="-25000" dirty="0" err="1">
                <a:solidFill>
                  <a:schemeClr val="bg2"/>
                </a:solidFill>
                <a:latin typeface="Comic Sans MS" panose="030F0702030302020204" pitchFamily="66" charset="0"/>
              </a:rPr>
              <a:t>dopp</a:t>
            </a:r>
            <a:r>
              <a:rPr lang="en-US" sz="1800" dirty="0">
                <a:solidFill>
                  <a:schemeClr val="bg2"/>
                </a:solidFill>
                <a:latin typeface="Comic Sans MS" panose="030F0702030302020204" pitchFamily="66" charset="0"/>
              </a:rPr>
              <a:t>    for n = 1..N-1</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The spatial angle vector is also a phase rotation vector:</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A </a:t>
            </a:r>
            <a:r>
              <a:rPr lang="en-US" sz="1800" baseline="-25000" dirty="0">
                <a:solidFill>
                  <a:schemeClr val="bg2"/>
                </a:solidFill>
                <a:latin typeface="Comic Sans MS" panose="030F0702030302020204" pitchFamily="66" charset="0"/>
              </a:rPr>
              <a:t>θ</a:t>
            </a:r>
            <a:r>
              <a:rPr lang="en-US" sz="1800" dirty="0">
                <a:solidFill>
                  <a:schemeClr val="bg2"/>
                </a:solidFill>
                <a:latin typeface="Comic Sans MS" panose="030F0702030302020204" pitchFamily="66" charset="0"/>
              </a:rPr>
              <a:t> = e </a:t>
            </a:r>
            <a:r>
              <a:rPr lang="en-US" sz="1800" baseline="30000" dirty="0">
                <a:solidFill>
                  <a:schemeClr val="bg2"/>
                </a:solidFill>
                <a:latin typeface="Comic Sans MS" panose="030F0702030302020204" pitchFamily="66" charset="0"/>
              </a:rPr>
              <a:t>-2π</a:t>
            </a:r>
            <a:r>
              <a:rPr lang="en-US" sz="1800" baseline="30000" dirty="0" err="1">
                <a:solidFill>
                  <a:schemeClr val="bg2"/>
                </a:solidFill>
                <a:latin typeface="Comic Sans MS" panose="030F0702030302020204" pitchFamily="66" charset="0"/>
              </a:rPr>
              <a:t>d·m·sin</a:t>
            </a:r>
            <a:r>
              <a:rPr lang="en-US" sz="1800" baseline="30000" dirty="0">
                <a:solidFill>
                  <a:schemeClr val="bg2"/>
                </a:solidFill>
                <a:latin typeface="Comic Sans MS" panose="030F0702030302020204" pitchFamily="66" charset="0"/>
              </a:rPr>
              <a:t>(θ/λ)</a:t>
            </a:r>
            <a:r>
              <a:rPr lang="en-US" sz="1800" dirty="0">
                <a:solidFill>
                  <a:schemeClr val="bg2"/>
                </a:solidFill>
                <a:latin typeface="Comic Sans MS" panose="030F0702030302020204" pitchFamily="66" charset="0"/>
              </a:rPr>
              <a:t>   for m = 1..M-1, for given angle of arrival θ and wavelength λ</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The target steering vector </a:t>
            </a:r>
            <a:r>
              <a:rPr lang="en-US" sz="1800" b="1"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 is the cross product vector </a:t>
            </a:r>
            <a:r>
              <a:rPr lang="en-US" sz="1800" b="1" dirty="0" err="1">
                <a:solidFill>
                  <a:schemeClr val="bg2"/>
                </a:solidFill>
                <a:latin typeface="Comic Sans MS" panose="030F0702030302020204" pitchFamily="66" charset="0"/>
              </a:rPr>
              <a:t>F</a:t>
            </a:r>
            <a:r>
              <a:rPr lang="en-US" sz="1800" baseline="-25000" dirty="0" err="1">
                <a:solidFill>
                  <a:schemeClr val="bg2"/>
                </a:solidFill>
                <a:latin typeface="Comic Sans MS" panose="030F0702030302020204" pitchFamily="66" charset="0"/>
              </a:rPr>
              <a:t>d</a:t>
            </a:r>
            <a:r>
              <a:rPr lang="en-US" sz="1800" dirty="0">
                <a:solidFill>
                  <a:schemeClr val="bg2"/>
                </a:solidFill>
                <a:latin typeface="Comic Sans MS" panose="030F0702030302020204" pitchFamily="66" charset="0"/>
              </a:rPr>
              <a:t> and </a:t>
            </a:r>
            <a:r>
              <a:rPr lang="en-US" sz="1800" b="1" dirty="0">
                <a:solidFill>
                  <a:schemeClr val="bg2"/>
                </a:solidFill>
                <a:latin typeface="Comic Sans MS" panose="030F0702030302020204" pitchFamily="66" charset="0"/>
              </a:rPr>
              <a:t>A</a:t>
            </a:r>
            <a:r>
              <a:rPr lang="en-US" sz="1800" dirty="0">
                <a:solidFill>
                  <a:schemeClr val="bg2"/>
                </a:solidFill>
                <a:latin typeface="Comic Sans MS" panose="030F0702030302020204" pitchFamily="66" charset="0"/>
              </a:rPr>
              <a:t> </a:t>
            </a:r>
            <a:r>
              <a:rPr lang="en-US" sz="1800" baseline="-25000" dirty="0" smtClean="0">
                <a:solidFill>
                  <a:schemeClr val="bg2"/>
                </a:solidFill>
                <a:latin typeface="Comic Sans MS" panose="030F0702030302020204" pitchFamily="66" charset="0"/>
              </a:rPr>
              <a:t>θ</a:t>
            </a:r>
            <a:r>
              <a:rPr lang="en-US" sz="1800" dirty="0" smtClean="0">
                <a:solidFill>
                  <a:schemeClr val="bg2"/>
                </a:solidFill>
                <a:latin typeface="Comic Sans MS" panose="030F0702030302020204" pitchFamily="66" charset="0"/>
              </a:rPr>
              <a:t>, </a:t>
            </a:r>
            <a:r>
              <a:rPr lang="en-US" sz="1800" dirty="0">
                <a:solidFill>
                  <a:schemeClr val="bg2"/>
                </a:solidFill>
                <a:latin typeface="Comic Sans MS" panose="030F0702030302020204" pitchFamily="66" charset="0"/>
              </a:rPr>
              <a:t>and </a:t>
            </a:r>
            <a:r>
              <a:rPr lang="en-US" sz="1800" b="1"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 is vector of length </a:t>
            </a:r>
            <a:r>
              <a:rPr lang="en-US" sz="1800" b="1" dirty="0">
                <a:solidFill>
                  <a:schemeClr val="bg2"/>
                </a:solidFill>
                <a:latin typeface="Comic Sans MS" panose="030F0702030302020204" pitchFamily="66" charset="0"/>
              </a:rPr>
              <a:t>N</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M</a:t>
            </a:r>
            <a:r>
              <a:rPr lang="en-US" sz="1800" dirty="0">
                <a:solidFill>
                  <a:schemeClr val="bg2"/>
                </a:solidFill>
                <a:latin typeface="Comic Sans MS" panose="030F0702030302020204" pitchFamily="66" charset="0"/>
              </a:rPr>
              <a:t>. This must be computed for every target of interest.</a:t>
            </a:r>
            <a:endParaRPr lang="en-GB" sz="180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3152" y="1988840"/>
            <a:ext cx="3600400" cy="1800200"/>
          </a:xfrm>
          <a:prstGeom prst="rect">
            <a:avLst/>
          </a:prstGeom>
        </p:spPr>
      </p:pic>
      <p:sp>
        <p:nvSpPr>
          <p:cNvPr id="5" name="TextBox 4"/>
          <p:cNvSpPr txBox="1"/>
          <p:nvPr/>
        </p:nvSpPr>
        <p:spPr>
          <a:xfrm>
            <a:off x="2365212" y="221739"/>
            <a:ext cx="4950394" cy="830997"/>
          </a:xfrm>
          <a:prstGeom prst="rect">
            <a:avLst/>
          </a:prstGeom>
          <a:noFill/>
        </p:spPr>
        <p:txBody>
          <a:bodyPr wrap="none" rtlCol="0">
            <a:spAutoFit/>
          </a:bodyPr>
          <a:lstStyle/>
          <a:p>
            <a:r>
              <a:rPr lang="en-GB" dirty="0">
                <a:solidFill>
                  <a:schemeClr val="bg2"/>
                </a:solidFill>
                <a:latin typeface="Comic Sans MS" panose="030F0702030302020204" pitchFamily="66" charset="0"/>
              </a:rPr>
              <a:t>STAP for U Radar </a:t>
            </a:r>
            <a:r>
              <a:rPr lang="en-GB" dirty="0" smtClean="0">
                <a:solidFill>
                  <a:schemeClr val="bg2"/>
                </a:solidFill>
                <a:latin typeface="Comic Sans MS" panose="030F0702030302020204" pitchFamily="66" charset="0"/>
              </a:rPr>
              <a:t>– modelling (2)</a:t>
            </a:r>
            <a:endParaRPr lang="en-GB" dirty="0">
              <a:solidFill>
                <a:schemeClr val="bg2"/>
              </a:solidFill>
              <a:latin typeface="Comic Sans MS" panose="030F0702030302020204" pitchFamily="66" charset="0"/>
            </a:endParaRPr>
          </a:p>
          <a:p>
            <a:endParaRPr lang="en-GB" dirty="0"/>
          </a:p>
        </p:txBody>
      </p:sp>
      <p:sp>
        <p:nvSpPr>
          <p:cNvPr id="8" name="TextBox 7"/>
          <p:cNvSpPr txBox="1"/>
          <p:nvPr/>
        </p:nvSpPr>
        <p:spPr>
          <a:xfrm>
            <a:off x="179512" y="908720"/>
            <a:ext cx="8784976" cy="923330"/>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Next, </a:t>
            </a:r>
            <a:r>
              <a:rPr lang="en-US" sz="1800" dirty="0" smtClean="0">
                <a:solidFill>
                  <a:schemeClr val="bg2"/>
                </a:solidFill>
                <a:latin typeface="Comic Sans MS" panose="030F0702030302020204" pitchFamily="66" charset="0"/>
              </a:rPr>
              <a:t>the inference </a:t>
            </a:r>
            <a:r>
              <a:rPr lang="en-US" sz="1800" dirty="0">
                <a:solidFill>
                  <a:schemeClr val="bg2"/>
                </a:solidFill>
                <a:latin typeface="Comic Sans MS" panose="030F0702030302020204" pitchFamily="66" charset="0"/>
              </a:rPr>
              <a:t>covariance matrix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a:t>
            </a:r>
            <a:r>
              <a:rPr lang="en-US" sz="1800" dirty="0" smtClean="0">
                <a:solidFill>
                  <a:schemeClr val="bg2"/>
                </a:solidFill>
                <a:latin typeface="Comic Sans MS" panose="030F0702030302020204" pitchFamily="66" charset="0"/>
              </a:rPr>
              <a:t>is estimated. A column </a:t>
            </a:r>
            <a:r>
              <a:rPr lang="en-US" sz="1800" dirty="0">
                <a:solidFill>
                  <a:schemeClr val="bg2"/>
                </a:solidFill>
                <a:latin typeface="Comic Sans MS" panose="030F0702030302020204" pitchFamily="66" charset="0"/>
              </a:rPr>
              <a:t>vector </a:t>
            </a:r>
            <a:r>
              <a:rPr lang="en-US" sz="1800" b="1" dirty="0">
                <a:solidFill>
                  <a:schemeClr val="bg2"/>
                </a:solidFill>
                <a:latin typeface="Comic Sans MS" panose="030F0702030302020204" pitchFamily="66" charset="0"/>
              </a:rPr>
              <a:t>y</a:t>
            </a:r>
            <a:r>
              <a:rPr lang="en-US" sz="1800" dirty="0">
                <a:solidFill>
                  <a:schemeClr val="bg2"/>
                </a:solidFill>
                <a:latin typeface="Comic Sans MS" panose="030F0702030302020204" pitchFamily="66" charset="0"/>
              </a:rPr>
              <a:t> is built from a slice of the radar data cube at a given range bin </a:t>
            </a:r>
            <a:r>
              <a:rPr lang="en-US" sz="1800" b="1" dirty="0">
                <a:solidFill>
                  <a:schemeClr val="bg2"/>
                </a:solidFill>
                <a:latin typeface="Comic Sans MS" panose="030F0702030302020204" pitchFamily="66" charset="0"/>
              </a:rPr>
              <a:t>k</a:t>
            </a:r>
            <a:r>
              <a:rPr lang="en-US" sz="1800" dirty="0">
                <a:solidFill>
                  <a:schemeClr val="bg2"/>
                </a:solidFill>
                <a:latin typeface="Comic Sans MS" panose="030F0702030302020204" pitchFamily="66" charset="0"/>
              </a:rPr>
              <a:t>. The covariance matrix by definition will be the vector cross </a:t>
            </a:r>
            <a:r>
              <a:rPr lang="en-US" sz="1800" dirty="0" smtClean="0">
                <a:solidFill>
                  <a:schemeClr val="bg2"/>
                </a:solidFill>
                <a:latin typeface="Comic Sans MS" panose="030F0702030302020204" pitchFamily="66" charset="0"/>
              </a:rPr>
              <a:t>product.    </a:t>
            </a:r>
            <a:r>
              <a:rPr lang="en-US" sz="1800" b="1" dirty="0" smtClean="0">
                <a:solidFill>
                  <a:schemeClr val="bg2"/>
                </a:solidFill>
                <a:latin typeface="Comic Sans MS" panose="030F0702030302020204" pitchFamily="66" charset="0"/>
              </a:rPr>
              <a:t>S</a:t>
            </a:r>
            <a:r>
              <a:rPr lang="en-US" sz="1800" baseline="-25000" dirty="0" smtClean="0">
                <a:solidFill>
                  <a:schemeClr val="bg2"/>
                </a:solidFill>
                <a:latin typeface="Comic Sans MS" panose="030F0702030302020204" pitchFamily="66" charset="0"/>
              </a:rPr>
              <a:t>I</a:t>
            </a:r>
            <a:r>
              <a:rPr lang="en-US" sz="1800" dirty="0" smtClean="0">
                <a:solidFill>
                  <a:schemeClr val="bg2"/>
                </a:solidFill>
                <a:latin typeface="Comic Sans MS" panose="030F0702030302020204" pitchFamily="66" charset="0"/>
              </a:rPr>
              <a:t> </a:t>
            </a:r>
            <a:r>
              <a:rPr lang="en-US" sz="1800" dirty="0">
                <a:solidFill>
                  <a:schemeClr val="bg2"/>
                </a:solidFill>
                <a:latin typeface="Comic Sans MS" panose="030F0702030302020204" pitchFamily="66" charset="0"/>
              </a:rPr>
              <a:t>= </a:t>
            </a:r>
            <a:r>
              <a:rPr lang="en-US" sz="1800" b="1" dirty="0">
                <a:solidFill>
                  <a:schemeClr val="bg2"/>
                </a:solidFill>
                <a:latin typeface="Comic Sans MS" panose="030F0702030302020204" pitchFamily="66" charset="0"/>
              </a:rPr>
              <a:t>y</a:t>
            </a:r>
            <a:r>
              <a:rPr lang="en-US" sz="1800" dirty="0">
                <a:solidFill>
                  <a:schemeClr val="bg2"/>
                </a:solidFill>
                <a:latin typeface="Comic Sans MS" panose="030F0702030302020204" pitchFamily="66" charset="0"/>
              </a:rPr>
              <a:t>* · </a:t>
            </a:r>
            <a:r>
              <a:rPr lang="en-US" sz="1800" b="1" dirty="0" err="1">
                <a:solidFill>
                  <a:schemeClr val="bg2"/>
                </a:solidFill>
                <a:latin typeface="Comic Sans MS" panose="030F0702030302020204" pitchFamily="66" charset="0"/>
              </a:rPr>
              <a:t>y</a:t>
            </a:r>
            <a:r>
              <a:rPr lang="en-US" sz="1800" baseline="30000" dirty="0" err="1">
                <a:solidFill>
                  <a:schemeClr val="bg2"/>
                </a:solidFill>
                <a:latin typeface="Comic Sans MS" panose="030F0702030302020204" pitchFamily="66" charset="0"/>
              </a:rPr>
              <a:t>T</a:t>
            </a:r>
            <a:r>
              <a:rPr lang="en-US" sz="1800" dirty="0" smtClean="0">
                <a:solidFill>
                  <a:schemeClr val="bg2"/>
                </a:solidFill>
                <a:latin typeface="Comic Sans MS" panose="030F0702030302020204" pitchFamily="66" charset="0"/>
              </a:rPr>
              <a:t> </a:t>
            </a:r>
            <a:endParaRPr lang="en-GB" sz="1800" dirty="0">
              <a:solidFill>
                <a:schemeClr val="bg2"/>
              </a:solidFill>
              <a:latin typeface="Comic Sans MS" panose="030F0702030302020204" pitchFamily="66" charset="0"/>
            </a:endParaRPr>
          </a:p>
        </p:txBody>
      </p:sp>
      <p:sp>
        <p:nvSpPr>
          <p:cNvPr id="11" name="TextBox 10"/>
          <p:cNvSpPr txBox="1"/>
          <p:nvPr/>
        </p:nvSpPr>
        <p:spPr>
          <a:xfrm>
            <a:off x="395536" y="3861048"/>
            <a:ext cx="8568952" cy="1754326"/>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Here, the vector </a:t>
            </a:r>
            <a:r>
              <a:rPr lang="en-US" sz="1800" b="1" dirty="0">
                <a:solidFill>
                  <a:schemeClr val="bg2"/>
                </a:solidFill>
                <a:latin typeface="Comic Sans MS" panose="030F0702030302020204" pitchFamily="66" charset="0"/>
              </a:rPr>
              <a:t>y</a:t>
            </a:r>
            <a:r>
              <a:rPr lang="en-US" sz="1800" dirty="0">
                <a:solidFill>
                  <a:schemeClr val="bg2"/>
                </a:solidFill>
                <a:latin typeface="Comic Sans MS" panose="030F0702030302020204" pitchFamily="66" charset="0"/>
              </a:rPr>
              <a:t> is conjugated and then multiplied by its transpose. As </a:t>
            </a:r>
            <a:r>
              <a:rPr lang="en-US" sz="1800" b="1" dirty="0">
                <a:solidFill>
                  <a:schemeClr val="bg2"/>
                </a:solidFill>
                <a:latin typeface="Comic Sans MS" panose="030F0702030302020204" pitchFamily="66" charset="0"/>
              </a:rPr>
              <a:t>y</a:t>
            </a:r>
            <a:r>
              <a:rPr lang="en-US" sz="1800" dirty="0">
                <a:solidFill>
                  <a:schemeClr val="bg2"/>
                </a:solidFill>
                <a:latin typeface="Comic Sans MS" panose="030F0702030302020204" pitchFamily="66" charset="0"/>
              </a:rPr>
              <a:t> is of length </a:t>
            </a:r>
            <a:r>
              <a:rPr lang="en-US" sz="1800" b="1" dirty="0">
                <a:solidFill>
                  <a:schemeClr val="bg2"/>
                </a:solidFill>
                <a:latin typeface="Comic Sans MS" panose="030F0702030302020204" pitchFamily="66" charset="0"/>
              </a:rPr>
              <a:t>N</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M</a:t>
            </a:r>
            <a:r>
              <a:rPr lang="en-US" sz="1800" dirty="0">
                <a:solidFill>
                  <a:schemeClr val="bg2"/>
                </a:solidFill>
                <a:latin typeface="Comic Sans MS" panose="030F0702030302020204" pitchFamily="66" charset="0"/>
              </a:rPr>
              <a:t>, the covariance matrix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is of size [(</a:t>
            </a:r>
            <a:r>
              <a:rPr lang="en-US" sz="1800" b="1" dirty="0">
                <a:solidFill>
                  <a:schemeClr val="bg2"/>
                </a:solidFill>
                <a:latin typeface="Comic Sans MS" panose="030F0702030302020204" pitchFamily="66" charset="0"/>
              </a:rPr>
              <a:t>N</a:t>
            </a:r>
            <a:r>
              <a:rPr lang="en-US" sz="1800" dirty="0">
                <a:solidFill>
                  <a:schemeClr val="bg2"/>
                </a:solidFill>
                <a:latin typeface="Comic Sans MS" panose="030F0702030302020204" pitchFamily="66" charset="0"/>
              </a:rPr>
              <a:t> · M) x (N · </a:t>
            </a:r>
            <a:r>
              <a:rPr lang="en-US" sz="1800" b="1" dirty="0">
                <a:solidFill>
                  <a:schemeClr val="bg2"/>
                </a:solidFill>
                <a:latin typeface="Comic Sans MS" panose="030F0702030302020204" pitchFamily="66" charset="0"/>
              </a:rPr>
              <a:t>M</a:t>
            </a:r>
            <a:r>
              <a:rPr lang="en-US" sz="1800" dirty="0">
                <a:solidFill>
                  <a:schemeClr val="bg2"/>
                </a:solidFill>
                <a:latin typeface="Comic Sans MS" panose="030F0702030302020204" pitchFamily="66" charset="0"/>
              </a:rPr>
              <a:t>)]. </a:t>
            </a:r>
            <a:r>
              <a:rPr lang="en-US" sz="1800" dirty="0" smtClean="0">
                <a:solidFill>
                  <a:schemeClr val="bg2"/>
                </a:solidFill>
                <a:latin typeface="Comic Sans MS" panose="030F0702030302020204" pitchFamily="66" charset="0"/>
              </a:rPr>
              <a:t>All data </a:t>
            </a:r>
            <a:r>
              <a:rPr lang="en-US" sz="1800" dirty="0">
                <a:solidFill>
                  <a:schemeClr val="bg2"/>
                </a:solidFill>
                <a:latin typeface="Comic Sans MS" panose="030F0702030302020204" pitchFamily="66" charset="0"/>
              </a:rPr>
              <a:t>and computations are </a:t>
            </a:r>
            <a:r>
              <a:rPr lang="en-US" sz="1800" dirty="0" smtClean="0">
                <a:solidFill>
                  <a:schemeClr val="bg2"/>
                </a:solidFill>
                <a:latin typeface="Comic Sans MS" panose="030F0702030302020204" pitchFamily="66" charset="0"/>
              </a:rPr>
              <a:t>performed </a:t>
            </a:r>
            <a:r>
              <a:rPr lang="en-US" sz="1800" dirty="0">
                <a:solidFill>
                  <a:schemeClr val="bg2"/>
                </a:solidFill>
                <a:latin typeface="Comic Sans MS" panose="030F0702030302020204" pitchFamily="66" charset="0"/>
              </a:rPr>
              <a:t>with complex numbers, representing both magnitude and phase. An important characteristic of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is that it is </a:t>
            </a:r>
            <a:r>
              <a:rPr lang="en-US" sz="1800" dirty="0" smtClean="0">
                <a:solidFill>
                  <a:schemeClr val="bg2"/>
                </a:solidFill>
                <a:latin typeface="Comic Sans MS" panose="030F0702030302020204" pitchFamily="66" charset="0"/>
              </a:rPr>
              <a:t>Hermitian, </a:t>
            </a:r>
            <a:r>
              <a:rPr lang="en-US" sz="1800" dirty="0">
                <a:solidFill>
                  <a:schemeClr val="bg2"/>
                </a:solidFill>
                <a:latin typeface="Comic Sans MS" panose="030F0702030302020204" pitchFamily="66" charset="0"/>
              </a:rPr>
              <a:t>which means that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 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a:t>
            </a:r>
            <a:r>
              <a:rPr lang="en-US" sz="1800" baseline="30000"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  or equal to its conjugate transpose. This symmetry is a </a:t>
            </a:r>
            <a:r>
              <a:rPr lang="en-US" sz="1800" dirty="0" smtClean="0">
                <a:solidFill>
                  <a:schemeClr val="bg2"/>
                </a:solidFill>
                <a:latin typeface="Comic Sans MS" panose="030F0702030302020204" pitchFamily="66" charset="0"/>
              </a:rPr>
              <a:t>property </a:t>
            </a:r>
            <a:r>
              <a:rPr lang="en-US" sz="1800" dirty="0">
                <a:solidFill>
                  <a:schemeClr val="bg2"/>
                </a:solidFill>
                <a:latin typeface="Comic Sans MS" panose="030F0702030302020204" pitchFamily="66" charset="0"/>
              </a:rPr>
              <a:t>of </a:t>
            </a:r>
            <a:r>
              <a:rPr lang="en-US" sz="1800" dirty="0" smtClean="0">
                <a:solidFill>
                  <a:schemeClr val="bg2"/>
                </a:solidFill>
                <a:latin typeface="Comic Sans MS" panose="030F0702030302020204" pitchFamily="66" charset="0"/>
              </a:rPr>
              <a:t>covariance </a:t>
            </a:r>
            <a:r>
              <a:rPr lang="en-US" sz="1800" dirty="0">
                <a:solidFill>
                  <a:schemeClr val="bg2"/>
                </a:solidFill>
                <a:latin typeface="Comic Sans MS" panose="030F0702030302020204" pitchFamily="66" charset="0"/>
              </a:rPr>
              <a:t>matrices.</a:t>
            </a:r>
            <a:endParaRPr lang="en-GB" sz="1800" dirty="0">
              <a:solidFill>
                <a:schemeClr val="bg2"/>
              </a:solidFill>
              <a:latin typeface="Comic Sans MS" panose="030F0702030302020204" pitchFamily="66" charset="0"/>
            </a:endParaRPr>
          </a:p>
        </p:txBody>
      </p:sp>
      <p:sp>
        <p:nvSpPr>
          <p:cNvPr id="12" name="TextBox 11"/>
          <p:cNvSpPr txBox="1"/>
          <p:nvPr/>
        </p:nvSpPr>
        <p:spPr>
          <a:xfrm>
            <a:off x="1475656" y="5805264"/>
            <a:ext cx="7632848" cy="369332"/>
          </a:xfrm>
          <a:prstGeom prst="rect">
            <a:avLst/>
          </a:prstGeom>
          <a:noFill/>
        </p:spPr>
        <p:txBody>
          <a:bodyPr wrap="square" rtlCol="0">
            <a:spAutoFit/>
          </a:bodyPr>
          <a:lstStyle/>
          <a:p>
            <a:r>
              <a:rPr lang="en-GB" sz="1800" b="1" dirty="0" err="1" smtClean="0">
                <a:solidFill>
                  <a:schemeClr val="bg2"/>
                </a:solidFill>
                <a:latin typeface="Comic Sans MS" panose="030F0702030302020204" pitchFamily="66" charset="0"/>
              </a:rPr>
              <a:t>S</a:t>
            </a:r>
            <a:r>
              <a:rPr lang="en-GB" sz="1800" baseline="-25000" dirty="0" err="1" smtClean="0">
                <a:solidFill>
                  <a:schemeClr val="bg2"/>
                </a:solidFill>
                <a:latin typeface="Comic Sans MS" panose="030F0702030302020204" pitchFamily="66" charset="0"/>
              </a:rPr>
              <a:t>Interference</a:t>
            </a:r>
            <a:r>
              <a:rPr lang="en-GB" sz="1800" dirty="0" smtClean="0">
                <a:solidFill>
                  <a:schemeClr val="bg2"/>
                </a:solidFill>
                <a:latin typeface="Comic Sans MS" panose="030F0702030302020204" pitchFamily="66" charset="0"/>
              </a:rPr>
              <a:t> </a:t>
            </a:r>
            <a:r>
              <a:rPr lang="en-GB" sz="1800" dirty="0">
                <a:solidFill>
                  <a:schemeClr val="bg2"/>
                </a:solidFill>
                <a:latin typeface="Comic Sans MS" panose="030F0702030302020204" pitchFamily="66" charset="0"/>
              </a:rPr>
              <a:t>= </a:t>
            </a:r>
            <a:r>
              <a:rPr lang="en-GB" sz="1800" b="1" dirty="0" err="1">
                <a:solidFill>
                  <a:schemeClr val="bg2"/>
                </a:solidFill>
                <a:latin typeface="Comic Sans MS" panose="030F0702030302020204" pitchFamily="66" charset="0"/>
              </a:rPr>
              <a:t>S</a:t>
            </a:r>
            <a:r>
              <a:rPr lang="en-GB" sz="1800" baseline="-25000" dirty="0" err="1">
                <a:solidFill>
                  <a:schemeClr val="bg2"/>
                </a:solidFill>
                <a:latin typeface="Comic Sans MS" panose="030F0702030302020204" pitchFamily="66" charset="0"/>
              </a:rPr>
              <a:t>noise</a:t>
            </a:r>
            <a:r>
              <a:rPr lang="en-GB" sz="1800" dirty="0">
                <a:solidFill>
                  <a:schemeClr val="bg2"/>
                </a:solidFill>
                <a:latin typeface="Comic Sans MS" panose="030F0702030302020204" pitchFamily="66" charset="0"/>
              </a:rPr>
              <a:t> + </a:t>
            </a:r>
            <a:r>
              <a:rPr lang="en-GB" sz="1800" b="1" dirty="0" err="1">
                <a:solidFill>
                  <a:schemeClr val="bg2"/>
                </a:solidFill>
                <a:latin typeface="Comic Sans MS" panose="030F0702030302020204" pitchFamily="66" charset="0"/>
              </a:rPr>
              <a:t>S</a:t>
            </a:r>
            <a:r>
              <a:rPr lang="en-GB" sz="1800" baseline="-25000" dirty="0" err="1">
                <a:solidFill>
                  <a:schemeClr val="bg2"/>
                </a:solidFill>
                <a:latin typeface="Comic Sans MS" panose="030F0702030302020204" pitchFamily="66" charset="0"/>
              </a:rPr>
              <a:t>jammer</a:t>
            </a:r>
            <a:r>
              <a:rPr lang="en-GB" sz="1800" baseline="-25000" dirty="0">
                <a:solidFill>
                  <a:schemeClr val="bg2"/>
                </a:solidFill>
                <a:latin typeface="Comic Sans MS" panose="030F0702030302020204" pitchFamily="66" charset="0"/>
              </a:rPr>
              <a:t> </a:t>
            </a:r>
            <a:r>
              <a:rPr lang="en-GB" sz="1800" dirty="0">
                <a:solidFill>
                  <a:schemeClr val="bg2"/>
                </a:solidFill>
                <a:latin typeface="Comic Sans MS" panose="030F0702030302020204" pitchFamily="66" charset="0"/>
              </a:rPr>
              <a:t>+ </a:t>
            </a:r>
            <a:r>
              <a:rPr lang="en-GB" sz="1800" b="1" dirty="0" err="1">
                <a:solidFill>
                  <a:schemeClr val="bg2"/>
                </a:solidFill>
                <a:latin typeface="Comic Sans MS" panose="030F0702030302020204" pitchFamily="66" charset="0"/>
              </a:rPr>
              <a:t>S</a:t>
            </a:r>
            <a:r>
              <a:rPr lang="en-GB" sz="1800" baseline="-25000" dirty="0" err="1">
                <a:solidFill>
                  <a:schemeClr val="bg2"/>
                </a:solidFill>
                <a:latin typeface="Comic Sans MS" panose="030F0702030302020204" pitchFamily="66" charset="0"/>
              </a:rPr>
              <a:t>clutter</a:t>
            </a:r>
            <a:endParaRPr lang="en-GB" sz="180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stretch>
            <a:fillRect/>
          </a:stretch>
        </p:blipFill>
        <p:spPr>
          <a:xfrm>
            <a:off x="2322274" y="3789040"/>
            <a:ext cx="4697998" cy="2304256"/>
          </a:xfrm>
          <a:prstGeom prst="rect">
            <a:avLst/>
          </a:prstGeom>
        </p:spPr>
      </p:pic>
      <p:sp>
        <p:nvSpPr>
          <p:cNvPr id="4" name="TextBox 3"/>
          <p:cNvSpPr txBox="1"/>
          <p:nvPr/>
        </p:nvSpPr>
        <p:spPr>
          <a:xfrm>
            <a:off x="2483768" y="188640"/>
            <a:ext cx="4950394" cy="830997"/>
          </a:xfrm>
          <a:prstGeom prst="rect">
            <a:avLst/>
          </a:prstGeom>
          <a:noFill/>
        </p:spPr>
        <p:txBody>
          <a:bodyPr wrap="none" rtlCol="0">
            <a:spAutoFit/>
          </a:bodyPr>
          <a:lstStyle/>
          <a:p>
            <a:r>
              <a:rPr lang="en-GB" dirty="0">
                <a:solidFill>
                  <a:schemeClr val="bg2"/>
                </a:solidFill>
                <a:latin typeface="Comic Sans MS" panose="030F0702030302020204" pitchFamily="66" charset="0"/>
              </a:rPr>
              <a:t>STAP for U Radar – modelling (2)</a:t>
            </a:r>
          </a:p>
          <a:p>
            <a:endParaRPr lang="en-GB" dirty="0"/>
          </a:p>
        </p:txBody>
      </p:sp>
      <p:sp>
        <p:nvSpPr>
          <p:cNvPr id="5" name="TextBox 4"/>
          <p:cNvSpPr txBox="1"/>
          <p:nvPr/>
        </p:nvSpPr>
        <p:spPr>
          <a:xfrm>
            <a:off x="251520" y="764704"/>
            <a:ext cx="8496944" cy="3139321"/>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The covariance matrix is </a:t>
            </a:r>
            <a:r>
              <a:rPr lang="en-US" sz="1800" dirty="0" smtClean="0">
                <a:solidFill>
                  <a:schemeClr val="bg2"/>
                </a:solidFill>
                <a:latin typeface="Comic Sans MS" panose="030F0702030302020204" pitchFamily="66" charset="0"/>
              </a:rPr>
              <a:t>difficult </a:t>
            </a:r>
            <a:r>
              <a:rPr lang="en-US" sz="1800" dirty="0">
                <a:solidFill>
                  <a:schemeClr val="bg2"/>
                </a:solidFill>
                <a:latin typeface="Comic Sans MS" panose="030F0702030302020204" pitchFamily="66" charset="0"/>
              </a:rPr>
              <a:t>to </a:t>
            </a:r>
            <a:r>
              <a:rPr lang="en-US" sz="1800" dirty="0" smtClean="0">
                <a:solidFill>
                  <a:schemeClr val="bg2"/>
                </a:solidFill>
                <a:latin typeface="Comic Sans MS" panose="030F0702030302020204" pitchFamily="66" charset="0"/>
              </a:rPr>
              <a:t>model</a:t>
            </a:r>
            <a:r>
              <a:rPr lang="en-US" sz="1800" dirty="0">
                <a:solidFill>
                  <a:schemeClr val="bg2"/>
                </a:solidFill>
                <a:latin typeface="Comic Sans MS" panose="030F0702030302020204" pitchFamily="66" charset="0"/>
              </a:rPr>
              <a:t>, therefore it is estimated. Since the covariance matrix </a:t>
            </a:r>
            <a:r>
              <a:rPr lang="en-US" sz="1800" dirty="0" smtClean="0">
                <a:solidFill>
                  <a:schemeClr val="bg2"/>
                </a:solidFill>
                <a:latin typeface="Comic Sans MS" panose="030F0702030302020204" pitchFamily="66" charset="0"/>
              </a:rPr>
              <a:t>is used </a:t>
            </a:r>
            <a:r>
              <a:rPr lang="en-US" sz="1800" dirty="0">
                <a:solidFill>
                  <a:schemeClr val="bg2"/>
                </a:solidFill>
                <a:latin typeface="Comic Sans MS" panose="030F0702030302020204" pitchFamily="66" charset="0"/>
              </a:rPr>
              <a:t>to compute the optimal filter, it should not contain the target data. Therefore, it is not computed using the range data right where the target is expected to be located. Rather, it uses an average of the covariance matrices at many range bins surrounding, but not at the target location range. This average is an element by element average for each entry in the covariance matrix, across these ranges. This also means that many covariance matrices need to be computed from the radar data cube. The assumption is that the clutter and other unwanted signals are highly correlated to that at the target range, if the </a:t>
            </a:r>
            <a:r>
              <a:rPr lang="en-US" sz="1800" dirty="0" smtClean="0">
                <a:solidFill>
                  <a:schemeClr val="bg2"/>
                </a:solidFill>
                <a:latin typeface="Comic Sans MS" panose="030F0702030302020204" pitchFamily="66" charset="0"/>
              </a:rPr>
              <a:t>difference </a:t>
            </a:r>
            <a:r>
              <a:rPr lang="en-US" sz="1800" dirty="0">
                <a:solidFill>
                  <a:schemeClr val="bg2"/>
                </a:solidFill>
                <a:latin typeface="Comic Sans MS" panose="030F0702030302020204" pitchFamily="66" charset="0"/>
              </a:rPr>
              <a:t>in range is reasonably small. </a:t>
            </a:r>
            <a:endParaRPr lang="en-GB" sz="1800" dirty="0">
              <a:solidFill>
                <a:schemeClr val="bg2"/>
              </a:solidFill>
              <a:latin typeface="Comic Sans MS" panose="030F0702030302020204" pitchFamily="66" charset="0"/>
            </a:endParaRPr>
          </a:p>
        </p:txBody>
      </p:sp>
      <p:sp>
        <p:nvSpPr>
          <p:cNvPr id="6" name="TextBox 5"/>
          <p:cNvSpPr txBox="1"/>
          <p:nvPr/>
        </p:nvSpPr>
        <p:spPr>
          <a:xfrm>
            <a:off x="395536" y="6021288"/>
            <a:ext cx="7619394" cy="738664"/>
          </a:xfrm>
          <a:prstGeom prst="rect">
            <a:avLst/>
          </a:prstGeom>
          <a:noFill/>
        </p:spPr>
        <p:txBody>
          <a:bodyPr wrap="none" rtlCol="0">
            <a:spAutoFit/>
          </a:bodyPr>
          <a:lstStyle/>
          <a:p>
            <a:r>
              <a:rPr lang="en-US" sz="1800" dirty="0">
                <a:solidFill>
                  <a:schemeClr val="bg2"/>
                </a:solidFill>
                <a:latin typeface="Comic Sans MS" panose="030F0702030302020204" pitchFamily="66" charset="0"/>
              </a:rPr>
              <a:t>The estimated covariance matrix can used to build the optimal filter.</a:t>
            </a:r>
            <a:endParaRPr lang="en-GB" sz="1800" dirty="0">
              <a:solidFill>
                <a:schemeClr val="bg2"/>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253788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2" name="Text Box 4"/>
          <p:cNvSpPr txBox="1">
            <a:spLocks noChangeArrowheads="1"/>
          </p:cNvSpPr>
          <p:nvPr/>
        </p:nvSpPr>
        <p:spPr bwMode="auto">
          <a:xfrm>
            <a:off x="323528" y="980728"/>
            <a:ext cx="8496944"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20000"/>
              </a:lnSpc>
              <a:buFont typeface="Wingdings" pitchFamily="-20" charset="2"/>
              <a:buChar char="v"/>
            </a:pPr>
            <a:r>
              <a:rPr lang="en-US" sz="2000" dirty="0" smtClean="0">
                <a:solidFill>
                  <a:schemeClr val="bg2"/>
                </a:solidFill>
                <a:latin typeface="Comic Sans MS"/>
                <a:cs typeface="Comic Sans MS"/>
              </a:rPr>
              <a:t>Introduction to drone technology</a:t>
            </a:r>
          </a:p>
          <a:p>
            <a:pPr>
              <a:lnSpc>
                <a:spcPct val="120000"/>
              </a:lnSpc>
              <a:buFont typeface="Wingdings" pitchFamily="-20" charset="2"/>
              <a:buChar char="v"/>
            </a:pPr>
            <a:r>
              <a:rPr lang="en-US" sz="2000" dirty="0" smtClean="0">
                <a:solidFill>
                  <a:schemeClr val="bg2"/>
                </a:solidFill>
                <a:latin typeface="Comic Sans MS"/>
                <a:cs typeface="Comic Sans MS"/>
              </a:rPr>
              <a:t>Essential radar theory for today’s talk</a:t>
            </a:r>
          </a:p>
          <a:p>
            <a:pPr marL="271463" indent="-271463">
              <a:lnSpc>
                <a:spcPct val="120000"/>
              </a:lnSpc>
              <a:buFont typeface="Wingdings" pitchFamily="-20" charset="2"/>
              <a:buChar char="v"/>
            </a:pPr>
            <a:r>
              <a:rPr lang="en-US" sz="2000" dirty="0" smtClean="0">
                <a:solidFill>
                  <a:schemeClr val="bg2"/>
                </a:solidFill>
                <a:latin typeface="Comic Sans MS"/>
                <a:cs typeface="Comic Sans MS"/>
              </a:rPr>
              <a:t>Radar cross section area (RCS) - coherent processing interval and pulse compression</a:t>
            </a:r>
          </a:p>
          <a:p>
            <a:pPr>
              <a:lnSpc>
                <a:spcPct val="120000"/>
              </a:lnSpc>
              <a:buFont typeface="Wingdings" pitchFamily="-20" charset="2"/>
              <a:buChar char="v"/>
            </a:pPr>
            <a:r>
              <a:rPr lang="en-US" sz="2000" dirty="0" smtClean="0">
                <a:solidFill>
                  <a:schemeClr val="bg2"/>
                </a:solidFill>
                <a:latin typeface="Comic Sans MS"/>
                <a:cs typeface="Comic Sans MS"/>
              </a:rPr>
              <a:t>Ubiquitous radar intro – aka staring radar</a:t>
            </a:r>
          </a:p>
          <a:p>
            <a:pPr>
              <a:lnSpc>
                <a:spcPct val="120000"/>
              </a:lnSpc>
              <a:buFont typeface="Wingdings" pitchFamily="-20" charset="2"/>
              <a:buChar char="v"/>
            </a:pPr>
            <a:r>
              <a:rPr lang="en-US" sz="2000" dirty="0" smtClean="0">
                <a:solidFill>
                  <a:schemeClr val="bg2"/>
                </a:solidFill>
                <a:latin typeface="Comic Sans MS"/>
                <a:cs typeface="Comic Sans MS"/>
              </a:rPr>
              <a:t>Ubiquitous radar (UR) as a system</a:t>
            </a:r>
          </a:p>
          <a:p>
            <a:pPr>
              <a:lnSpc>
                <a:spcPct val="120000"/>
              </a:lnSpc>
              <a:buFont typeface="Wingdings" pitchFamily="-20" charset="2"/>
              <a:buChar char="v"/>
            </a:pPr>
            <a:r>
              <a:rPr lang="en-US" sz="2000" dirty="0" smtClean="0">
                <a:solidFill>
                  <a:schemeClr val="bg2"/>
                </a:solidFill>
                <a:latin typeface="Comic Sans MS"/>
                <a:cs typeface="Comic Sans MS"/>
              </a:rPr>
              <a:t>UR signal processing – the magic of the system</a:t>
            </a:r>
          </a:p>
          <a:p>
            <a:pPr>
              <a:lnSpc>
                <a:spcPct val="120000"/>
              </a:lnSpc>
              <a:buFont typeface="Wingdings" pitchFamily="-20" charset="2"/>
              <a:buChar char="v"/>
            </a:pPr>
            <a:r>
              <a:rPr lang="en-US" sz="2000" dirty="0" smtClean="0">
                <a:solidFill>
                  <a:schemeClr val="bg2"/>
                </a:solidFill>
                <a:latin typeface="Comic Sans MS"/>
                <a:cs typeface="Comic Sans MS"/>
              </a:rPr>
              <a:t>Intro to the radar data cube</a:t>
            </a:r>
          </a:p>
          <a:p>
            <a:pPr>
              <a:lnSpc>
                <a:spcPct val="120000"/>
              </a:lnSpc>
              <a:buFont typeface="Wingdings" pitchFamily="-20" charset="2"/>
              <a:buChar char="v"/>
            </a:pPr>
            <a:r>
              <a:rPr lang="en-US" sz="2000" dirty="0" smtClean="0">
                <a:solidFill>
                  <a:schemeClr val="bg2"/>
                </a:solidFill>
                <a:latin typeface="Comic Sans MS"/>
                <a:cs typeface="Comic Sans MS"/>
              </a:rPr>
              <a:t>Extensions to the cube</a:t>
            </a:r>
          </a:p>
          <a:p>
            <a:pPr>
              <a:lnSpc>
                <a:spcPct val="120000"/>
              </a:lnSpc>
              <a:buFont typeface="Wingdings" pitchFamily="-20" charset="2"/>
              <a:buChar char="v"/>
            </a:pPr>
            <a:r>
              <a:rPr lang="en-US" sz="2000" dirty="0" smtClean="0">
                <a:solidFill>
                  <a:schemeClr val="bg2"/>
                </a:solidFill>
                <a:latin typeface="Comic Sans MS"/>
                <a:cs typeface="Comic Sans MS"/>
              </a:rPr>
              <a:t>STAP for UR</a:t>
            </a:r>
          </a:p>
          <a:p>
            <a:pPr>
              <a:lnSpc>
                <a:spcPct val="120000"/>
              </a:lnSpc>
            </a:pPr>
            <a:endParaRPr lang="en-US" sz="2000" dirty="0">
              <a:solidFill>
                <a:schemeClr val="bg2"/>
              </a:solidFill>
              <a:latin typeface="Comic Sans MS"/>
              <a:cs typeface="Comic Sans MS"/>
            </a:endParaRPr>
          </a:p>
        </p:txBody>
      </p:sp>
      <p:sp>
        <p:nvSpPr>
          <p:cNvPr id="677893" name="Text Box 5"/>
          <p:cNvSpPr txBox="1">
            <a:spLocks noChangeArrowheads="1"/>
          </p:cNvSpPr>
          <p:nvPr/>
        </p:nvSpPr>
        <p:spPr bwMode="auto">
          <a:xfrm>
            <a:off x="2536825" y="152400"/>
            <a:ext cx="62261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i="1" dirty="0">
                <a:solidFill>
                  <a:schemeClr val="bg2"/>
                </a:solidFill>
                <a:latin typeface="Lucida Sans" panose="020B0602030504020204" pitchFamily="34" charset="0"/>
              </a:rPr>
              <a:t>Route map </a:t>
            </a:r>
            <a:r>
              <a:rPr lang="en-US" sz="2800" i="1" dirty="0" smtClean="0">
                <a:solidFill>
                  <a:schemeClr val="bg2"/>
                </a:solidFill>
                <a:latin typeface="Lucida Sans" panose="020B0602030504020204" pitchFamily="34" charset="0"/>
              </a:rPr>
              <a:t>for this talk</a:t>
            </a:r>
            <a:endParaRPr lang="en-US" i="1" dirty="0">
              <a:solidFill>
                <a:schemeClr val="bg2"/>
              </a:solidFill>
              <a:latin typeface="Lucida Sans" panose="020B0602030504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260648"/>
            <a:ext cx="4950394" cy="830997"/>
          </a:xfrm>
          <a:prstGeom prst="rect">
            <a:avLst/>
          </a:prstGeom>
          <a:noFill/>
        </p:spPr>
        <p:txBody>
          <a:bodyPr wrap="none" rtlCol="0">
            <a:spAutoFit/>
          </a:bodyPr>
          <a:lstStyle/>
          <a:p>
            <a:r>
              <a:rPr lang="en-GB" dirty="0">
                <a:solidFill>
                  <a:schemeClr val="bg2"/>
                </a:solidFill>
                <a:latin typeface="Comic Sans MS" panose="030F0702030302020204" pitchFamily="66" charset="0"/>
              </a:rPr>
              <a:t>STAP for U Radar – modelling </a:t>
            </a:r>
            <a:r>
              <a:rPr lang="en-GB" dirty="0" smtClean="0">
                <a:solidFill>
                  <a:schemeClr val="bg2"/>
                </a:solidFill>
                <a:latin typeface="Comic Sans MS" panose="030F0702030302020204" pitchFamily="66" charset="0"/>
              </a:rPr>
              <a:t>(3)</a:t>
            </a:r>
            <a:endParaRPr lang="en-GB" dirty="0">
              <a:solidFill>
                <a:schemeClr val="bg2"/>
              </a:solidFill>
              <a:latin typeface="Comic Sans MS" panose="030F0702030302020204" pitchFamily="66" charset="0"/>
            </a:endParaRPr>
          </a:p>
          <a:p>
            <a:endParaRPr lang="en-GB" dirty="0"/>
          </a:p>
        </p:txBody>
      </p:sp>
      <p:sp>
        <p:nvSpPr>
          <p:cNvPr id="5" name="TextBox 4"/>
          <p:cNvSpPr txBox="1"/>
          <p:nvPr/>
        </p:nvSpPr>
        <p:spPr>
          <a:xfrm>
            <a:off x="467544" y="908720"/>
            <a:ext cx="8352928" cy="6278642"/>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The steps are as follows:</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 or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baseline="30000" dirty="0">
                <a:solidFill>
                  <a:schemeClr val="bg2"/>
                </a:solidFill>
                <a:latin typeface="Comic Sans MS" panose="030F0702030302020204" pitchFamily="66" charset="0"/>
              </a:rPr>
              <a:t>-1</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One method for solving for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is known as QR Decomposition, which we will use here. Another popular method is the Choleski Decomposition.</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Perform the substitution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Q</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or product of two </a:t>
            </a:r>
            <a:r>
              <a:rPr lang="en-US" sz="1800" dirty="0" smtClean="0">
                <a:solidFill>
                  <a:schemeClr val="bg2"/>
                </a:solidFill>
                <a:latin typeface="Comic Sans MS" panose="030F0702030302020204" pitchFamily="66" charset="0"/>
              </a:rPr>
              <a:t>matrices. </a:t>
            </a:r>
            <a:r>
              <a:rPr lang="en-US" sz="1800" b="1" dirty="0" smtClean="0">
                <a:solidFill>
                  <a:schemeClr val="bg2"/>
                </a:solidFill>
                <a:latin typeface="Comic Sans MS" panose="030F0702030302020204" pitchFamily="66" charset="0"/>
              </a:rPr>
              <a:t>Q</a:t>
            </a:r>
            <a:r>
              <a:rPr lang="en-US" sz="1800" dirty="0" smtClean="0">
                <a:solidFill>
                  <a:schemeClr val="bg2"/>
                </a:solidFill>
                <a:latin typeface="Comic Sans MS" panose="030F0702030302020204" pitchFamily="66" charset="0"/>
              </a:rPr>
              <a:t> </a:t>
            </a:r>
            <a:r>
              <a:rPr lang="en-US" sz="1800" dirty="0">
                <a:solidFill>
                  <a:schemeClr val="bg2"/>
                </a:solidFill>
                <a:latin typeface="Comic Sans MS" panose="030F0702030302020204" pitchFamily="66" charset="0"/>
              </a:rPr>
              <a:t>and </a:t>
            </a: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can be computed from </a:t>
            </a:r>
            <a:r>
              <a:rPr lang="en-US" sz="1800" b="1" dirty="0">
                <a:solidFill>
                  <a:schemeClr val="bg2"/>
                </a:solidFill>
                <a:latin typeface="Comic Sans MS" panose="030F0702030302020204" pitchFamily="66" charset="0"/>
              </a:rPr>
              <a:t>S</a:t>
            </a:r>
            <a:r>
              <a:rPr lang="en-US" sz="1800" baseline="-25000"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using one of several methods, such as Gram-Schmidt, Householder </a:t>
            </a:r>
            <a:r>
              <a:rPr lang="en-US" sz="1800" dirty="0" smtClean="0">
                <a:solidFill>
                  <a:schemeClr val="bg2"/>
                </a:solidFill>
                <a:latin typeface="Comic Sans MS" panose="030F0702030302020204" pitchFamily="66" charset="0"/>
              </a:rPr>
              <a:t>Transformation</a:t>
            </a:r>
            <a:r>
              <a:rPr lang="en-US" sz="1800" dirty="0">
                <a:solidFill>
                  <a:schemeClr val="bg2"/>
                </a:solidFill>
                <a:latin typeface="Comic Sans MS" panose="030F0702030302020204" pitchFamily="66" charset="0"/>
              </a:rPr>
              <a:t>, or Givens </a:t>
            </a:r>
            <a:r>
              <a:rPr lang="en-US" sz="1800" dirty="0" smtClean="0">
                <a:solidFill>
                  <a:schemeClr val="bg2"/>
                </a:solidFill>
                <a:latin typeface="Comic Sans MS" panose="030F0702030302020204" pitchFamily="66" charset="0"/>
              </a:rPr>
              <a:t>Rotation</a:t>
            </a:r>
            <a:r>
              <a:rPr lang="en-US" sz="1800" dirty="0">
                <a:solidFill>
                  <a:schemeClr val="bg2"/>
                </a:solidFill>
                <a:latin typeface="Comic Sans MS" panose="030F0702030302020204" pitchFamily="66" charset="0"/>
              </a:rPr>
              <a:t>. The nature of the decomposition in to two matrices is that </a:t>
            </a: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will turn out to be an upper triangular matrix and </a:t>
            </a:r>
            <a:r>
              <a:rPr lang="en-US" sz="1800" b="1" dirty="0">
                <a:solidFill>
                  <a:schemeClr val="bg2"/>
                </a:solidFill>
                <a:latin typeface="Comic Sans MS" panose="030F0702030302020204" pitchFamily="66" charset="0"/>
              </a:rPr>
              <a:t>Q</a:t>
            </a:r>
            <a:r>
              <a:rPr lang="en-US" sz="1800" dirty="0">
                <a:solidFill>
                  <a:schemeClr val="bg2"/>
                </a:solidFill>
                <a:latin typeface="Comic Sans MS" panose="030F0702030302020204" pitchFamily="66" charset="0"/>
              </a:rPr>
              <a:t> will be an orthonormal matrix, or a matrix composed of orthogonal vectors of unity length. </a:t>
            </a:r>
            <a:r>
              <a:rPr lang="en-US" sz="1800" dirty="0" smtClean="0">
                <a:solidFill>
                  <a:schemeClr val="bg2"/>
                </a:solidFill>
                <a:latin typeface="Comic Sans MS" panose="030F0702030302020204" pitchFamily="66" charset="0"/>
              </a:rPr>
              <a:t>Orthonormal </a:t>
            </a:r>
            <a:r>
              <a:rPr lang="en-US" sz="1800" dirty="0">
                <a:solidFill>
                  <a:schemeClr val="bg2"/>
                </a:solidFill>
                <a:latin typeface="Comic Sans MS" panose="030F0702030302020204" pitchFamily="66" charset="0"/>
              </a:rPr>
              <a:t>matrices have the key property of:</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a:solidFill>
                  <a:schemeClr val="bg2"/>
                </a:solidFill>
                <a:latin typeface="Comic Sans MS" panose="030F0702030302020204" pitchFamily="66" charset="0"/>
              </a:rPr>
              <a:t>Q</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Q</a:t>
            </a:r>
            <a:r>
              <a:rPr lang="en-US" sz="1800" baseline="30000" dirty="0">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I</a:t>
            </a:r>
            <a:r>
              <a:rPr lang="en-US" sz="1800" dirty="0">
                <a:solidFill>
                  <a:schemeClr val="bg2"/>
                </a:solidFill>
                <a:latin typeface="Comic Sans MS" panose="030F0702030302020204" pitchFamily="66" charset="0"/>
              </a:rPr>
              <a:t> or </a:t>
            </a:r>
            <a:r>
              <a:rPr lang="en-US" sz="1800" b="1" dirty="0">
                <a:solidFill>
                  <a:schemeClr val="bg2"/>
                </a:solidFill>
                <a:latin typeface="Comic Sans MS" panose="030F0702030302020204" pitchFamily="66" charset="0"/>
              </a:rPr>
              <a:t>Q</a:t>
            </a:r>
            <a:r>
              <a:rPr lang="en-US" sz="1800" baseline="30000" dirty="0">
                <a:solidFill>
                  <a:schemeClr val="bg2"/>
                </a:solidFill>
                <a:latin typeface="Comic Sans MS" panose="030F0702030302020204" pitchFamily="66" charset="0"/>
              </a:rPr>
              <a:t>-1</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Q</a:t>
            </a:r>
            <a:r>
              <a:rPr lang="en-US" sz="1800" baseline="30000" dirty="0">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a:solidFill>
                  <a:schemeClr val="bg2"/>
                </a:solidFill>
                <a:latin typeface="Comic Sans MS" panose="030F0702030302020204" pitchFamily="66" charset="0"/>
              </a:rPr>
              <a:t>Q</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a:t>
            </a:r>
            <a:r>
              <a:rPr lang="en-US" sz="1800" b="1" dirty="0">
                <a:solidFill>
                  <a:schemeClr val="bg2"/>
                </a:solidFill>
                <a:latin typeface="Comic Sans MS" panose="030F0702030302020204" pitchFamily="66" charset="0"/>
              </a:rPr>
              <a:t> t</a:t>
            </a:r>
            <a:r>
              <a:rPr lang="en-US" sz="1800" dirty="0">
                <a:solidFill>
                  <a:schemeClr val="bg2"/>
                </a:solidFill>
                <a:latin typeface="Comic Sans MS" panose="030F0702030302020204" pitchFamily="66" charset="0"/>
              </a:rPr>
              <a:t>*    now multiply both sides by QH</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Q</a:t>
            </a:r>
            <a:r>
              <a:rPr lang="en-US" sz="1800" baseline="30000" dirty="0">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endParaRPr lang="en-GB" dirty="0"/>
          </a:p>
        </p:txBody>
      </p:sp>
    </p:spTree>
    <p:extLst>
      <p:ext uri="{BB962C8B-B14F-4D97-AF65-F5344CB8AC3E}">
        <p14:creationId xmlns:p14="http://schemas.microsoft.com/office/powerpoint/2010/main" val="3892112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836712"/>
            <a:ext cx="8136904" cy="5909310"/>
          </a:xfrm>
          <a:prstGeom prst="rect">
            <a:avLst/>
          </a:prstGeom>
          <a:noFill/>
        </p:spPr>
        <p:txBody>
          <a:bodyPr wrap="square" rtlCol="0">
            <a:spAutoFit/>
          </a:bodyPr>
          <a:lstStyle/>
          <a:p>
            <a:r>
              <a:rPr lang="en-US" sz="1800" dirty="0">
                <a:solidFill>
                  <a:schemeClr val="bg2"/>
                </a:solidFill>
                <a:latin typeface="Comic Sans MS" panose="030F0702030302020204" pitchFamily="66" charset="0"/>
              </a:rPr>
              <a:t>Since </a:t>
            </a: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is an upper triangular matrix,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can be solved by a process known as “back substitution”. This is started with the bottom row that has one non-zero element, and solving for the bottom element in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This result can be back-substituted for the second to bottom row with two non-zero elements in the </a:t>
            </a:r>
            <a:r>
              <a:rPr lang="en-US" sz="1800" b="1" dirty="0">
                <a:solidFill>
                  <a:schemeClr val="bg2"/>
                </a:solidFill>
                <a:latin typeface="Comic Sans MS" panose="030F0702030302020204" pitchFamily="66" charset="0"/>
              </a:rPr>
              <a:t>R</a:t>
            </a:r>
            <a:r>
              <a:rPr lang="en-US" sz="1800" dirty="0">
                <a:solidFill>
                  <a:schemeClr val="bg2"/>
                </a:solidFill>
                <a:latin typeface="Comic Sans MS" panose="030F0702030302020204" pitchFamily="66" charset="0"/>
              </a:rPr>
              <a:t> matrix, and the second to bottom element of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solved for. This continues until the vector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is completely solved. Notice that since the steering vector </a:t>
            </a:r>
            <a:r>
              <a:rPr lang="en-US" sz="1800" b="1" dirty="0">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 is unique for each target, the back substitution computation must be performed for each steering vector.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Then solve for the actual weighting vector </a:t>
            </a:r>
            <a:r>
              <a:rPr lang="en-US" sz="1800" b="1" dirty="0">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 (</a:t>
            </a:r>
            <a:r>
              <a:rPr lang="en-US" sz="1800" b="1" dirty="0" err="1">
                <a:solidFill>
                  <a:schemeClr val="bg2"/>
                </a:solidFill>
                <a:latin typeface="Comic Sans MS" panose="030F0702030302020204" pitchFamily="66" charset="0"/>
              </a:rPr>
              <a:t>t</a:t>
            </a:r>
            <a:r>
              <a:rPr lang="en-US" sz="1800" baseline="30000" dirty="0" err="1">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where dot product (</a:t>
            </a:r>
            <a:r>
              <a:rPr lang="en-US" sz="1800" b="1" dirty="0" err="1">
                <a:solidFill>
                  <a:schemeClr val="bg2"/>
                </a:solidFill>
                <a:latin typeface="Comic Sans MS" panose="030F0702030302020204" pitchFamily="66" charset="0"/>
              </a:rPr>
              <a:t>t</a:t>
            </a:r>
            <a:r>
              <a:rPr lang="en-US" sz="1800" baseline="30000" dirty="0" err="1">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a:t>
            </a:r>
            <a:r>
              <a:rPr lang="en-US" sz="1800" b="1" dirty="0">
                <a:solidFill>
                  <a:schemeClr val="bg2"/>
                </a:solidFill>
                <a:latin typeface="Comic Sans MS" panose="030F0702030302020204" pitchFamily="66" charset="0"/>
              </a:rPr>
              <a:t>u</a:t>
            </a:r>
            <a:r>
              <a:rPr lang="en-US" sz="1800" dirty="0">
                <a:solidFill>
                  <a:schemeClr val="bg2"/>
                </a:solidFill>
                <a:latin typeface="Comic Sans MS" panose="030F0702030302020204" pitchFamily="66" charset="0"/>
              </a:rPr>
              <a:t>*) is a weighting factor (this is a complex </a:t>
            </a:r>
            <a:r>
              <a:rPr lang="en-US" sz="1800" dirty="0" smtClean="0">
                <a:solidFill>
                  <a:schemeClr val="bg2"/>
                </a:solidFill>
                <a:latin typeface="Comic Sans MS" panose="030F0702030302020204" pitchFamily="66" charset="0"/>
              </a:rPr>
              <a:t>scalar, </a:t>
            </a:r>
            <a:r>
              <a:rPr lang="en-US" sz="1800" dirty="0">
                <a:solidFill>
                  <a:schemeClr val="bg2"/>
                </a:solidFill>
                <a:latin typeface="Comic Sans MS" panose="030F0702030302020204" pitchFamily="66" charset="0"/>
              </a:rPr>
              <a:t>not vector)</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Finally solve for the final detection result </a:t>
            </a:r>
            <a:r>
              <a:rPr lang="en-US" sz="1800" b="1" dirty="0">
                <a:solidFill>
                  <a:schemeClr val="bg2"/>
                </a:solidFill>
                <a:latin typeface="Comic Sans MS" panose="030F0702030302020204" pitchFamily="66" charset="0"/>
              </a:rPr>
              <a:t>z</a:t>
            </a:r>
            <a:r>
              <a:rPr lang="en-US" sz="1800" dirty="0">
                <a:solidFill>
                  <a:schemeClr val="bg2"/>
                </a:solidFill>
                <a:latin typeface="Comic Sans MS" panose="030F0702030302020204" pitchFamily="66" charset="0"/>
              </a:rPr>
              <a:t> by the dot product of </a:t>
            </a:r>
            <a:r>
              <a:rPr lang="en-US" sz="1800" b="1" dirty="0">
                <a:solidFill>
                  <a:schemeClr val="bg2"/>
                </a:solidFill>
                <a:latin typeface="Comic Sans MS" panose="030F0702030302020204" pitchFamily="66" charset="0"/>
              </a:rPr>
              <a:t>h</a:t>
            </a:r>
            <a:r>
              <a:rPr lang="en-US" sz="1800" dirty="0">
                <a:solidFill>
                  <a:schemeClr val="bg2"/>
                </a:solidFill>
                <a:latin typeface="Comic Sans MS" panose="030F0702030302020204" pitchFamily="66" charset="0"/>
              </a:rPr>
              <a:t> and the vector y from the range bin of interest.</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b="1" dirty="0">
                <a:solidFill>
                  <a:schemeClr val="bg2"/>
                </a:solidFill>
                <a:latin typeface="Comic Sans MS" panose="030F0702030302020204" pitchFamily="66" charset="0"/>
              </a:rPr>
              <a:t>z</a:t>
            </a:r>
            <a:r>
              <a:rPr lang="en-US" sz="1800" dirty="0">
                <a:solidFill>
                  <a:schemeClr val="bg2"/>
                </a:solidFill>
                <a:latin typeface="Comic Sans MS" panose="030F0702030302020204" pitchFamily="66" charset="0"/>
              </a:rPr>
              <a:t> = </a:t>
            </a:r>
            <a:r>
              <a:rPr lang="en-US" sz="1800" b="1" dirty="0" err="1">
                <a:solidFill>
                  <a:schemeClr val="bg2"/>
                </a:solidFill>
                <a:latin typeface="Comic Sans MS" panose="030F0702030302020204" pitchFamily="66" charset="0"/>
              </a:rPr>
              <a:t>h</a:t>
            </a:r>
            <a:r>
              <a:rPr lang="en-US" sz="1800" baseline="30000" dirty="0" err="1">
                <a:solidFill>
                  <a:schemeClr val="bg2"/>
                </a:solidFill>
                <a:latin typeface="Comic Sans MS" panose="030F0702030302020204" pitchFamily="66" charset="0"/>
              </a:rPr>
              <a:t>T</a:t>
            </a:r>
            <a:r>
              <a:rPr lang="en-US" sz="1800" dirty="0">
                <a:solidFill>
                  <a:schemeClr val="bg2"/>
                </a:solidFill>
                <a:latin typeface="Comic Sans MS" panose="030F0702030302020204" pitchFamily="66" charset="0"/>
              </a:rPr>
              <a:t> · </a:t>
            </a:r>
            <a:r>
              <a:rPr lang="en-US" sz="1800" b="1" dirty="0">
                <a:solidFill>
                  <a:schemeClr val="bg2"/>
                </a:solidFill>
                <a:latin typeface="Comic Sans MS" panose="030F0702030302020204" pitchFamily="66" charset="0"/>
              </a:rPr>
              <a:t>y</a:t>
            </a: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
            </a:r>
            <a:br>
              <a:rPr lang="en-US" sz="1800" dirty="0">
                <a:solidFill>
                  <a:schemeClr val="bg2"/>
                </a:solidFill>
                <a:latin typeface="Comic Sans MS" panose="030F0702030302020204" pitchFamily="66" charset="0"/>
              </a:rPr>
            </a:br>
            <a:r>
              <a:rPr lang="en-US" sz="1800" dirty="0">
                <a:solidFill>
                  <a:schemeClr val="bg2"/>
                </a:solidFill>
                <a:latin typeface="Comic Sans MS" panose="030F0702030302020204" pitchFamily="66" charset="0"/>
              </a:rPr>
              <a:t>Where </a:t>
            </a:r>
            <a:r>
              <a:rPr lang="en-US" sz="1800" b="1" dirty="0">
                <a:solidFill>
                  <a:schemeClr val="bg2"/>
                </a:solidFill>
                <a:latin typeface="Comic Sans MS" panose="030F0702030302020204" pitchFamily="66" charset="0"/>
              </a:rPr>
              <a:t>z</a:t>
            </a:r>
            <a:r>
              <a:rPr lang="en-US" sz="1800" dirty="0">
                <a:solidFill>
                  <a:schemeClr val="bg2"/>
                </a:solidFill>
                <a:latin typeface="Comic Sans MS" panose="030F0702030302020204" pitchFamily="66" charset="0"/>
              </a:rPr>
              <a:t> is a complex </a:t>
            </a:r>
            <a:r>
              <a:rPr lang="en-US" sz="1800" dirty="0" smtClean="0">
                <a:solidFill>
                  <a:schemeClr val="bg2"/>
                </a:solidFill>
                <a:latin typeface="Comic Sans MS" panose="030F0702030302020204" pitchFamily="66" charset="0"/>
              </a:rPr>
              <a:t>scalar, </a:t>
            </a:r>
            <a:r>
              <a:rPr lang="en-US" sz="1800" dirty="0">
                <a:solidFill>
                  <a:schemeClr val="bg2"/>
                </a:solidFill>
                <a:latin typeface="Comic Sans MS" panose="030F0702030302020204" pitchFamily="66" charset="0"/>
              </a:rPr>
              <a:t>which is then fed into the detection threshold process.</a:t>
            </a:r>
            <a:endParaRPr lang="en-GB" sz="1800" dirty="0">
              <a:solidFill>
                <a:schemeClr val="bg2"/>
              </a:solidFill>
              <a:latin typeface="Comic Sans MS" panose="030F0702030302020204" pitchFamily="66" charset="0"/>
            </a:endParaRPr>
          </a:p>
        </p:txBody>
      </p:sp>
      <p:sp>
        <p:nvSpPr>
          <p:cNvPr id="6" name="TextBox 5"/>
          <p:cNvSpPr txBox="1"/>
          <p:nvPr/>
        </p:nvSpPr>
        <p:spPr>
          <a:xfrm>
            <a:off x="2411760" y="188640"/>
            <a:ext cx="4950394" cy="830997"/>
          </a:xfrm>
          <a:prstGeom prst="rect">
            <a:avLst/>
          </a:prstGeom>
          <a:noFill/>
        </p:spPr>
        <p:txBody>
          <a:bodyPr wrap="none" rtlCol="0">
            <a:spAutoFit/>
          </a:bodyPr>
          <a:lstStyle/>
          <a:p>
            <a:r>
              <a:rPr lang="en-GB" dirty="0">
                <a:solidFill>
                  <a:schemeClr val="bg2"/>
                </a:solidFill>
                <a:latin typeface="Comic Sans MS" panose="030F0702030302020204" pitchFamily="66" charset="0"/>
              </a:rPr>
              <a:t>STAP for U Radar – modelling </a:t>
            </a:r>
            <a:r>
              <a:rPr lang="en-GB" dirty="0" smtClean="0">
                <a:solidFill>
                  <a:schemeClr val="bg2"/>
                </a:solidFill>
                <a:latin typeface="Comic Sans MS" panose="030F0702030302020204" pitchFamily="66" charset="0"/>
              </a:rPr>
              <a:t>(4)</a:t>
            </a:r>
            <a:endParaRPr lang="en-GB" dirty="0">
              <a:solidFill>
                <a:schemeClr val="bg2"/>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186387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1052736"/>
            <a:ext cx="4087930" cy="3562339"/>
          </a:xfrm>
          <a:prstGeom prst="rect">
            <a:avLst/>
          </a:prstGeom>
        </p:spPr>
      </p:pic>
      <p:sp>
        <p:nvSpPr>
          <p:cNvPr id="4" name="TextBox 3"/>
          <p:cNvSpPr txBox="1"/>
          <p:nvPr/>
        </p:nvSpPr>
        <p:spPr>
          <a:xfrm>
            <a:off x="2123728" y="260648"/>
            <a:ext cx="6120680" cy="830997"/>
          </a:xfrm>
          <a:prstGeom prst="rect">
            <a:avLst/>
          </a:prstGeom>
          <a:noFill/>
        </p:spPr>
        <p:txBody>
          <a:bodyPr wrap="square" rtlCol="0">
            <a:spAutoFit/>
          </a:bodyPr>
          <a:lstStyle/>
          <a:p>
            <a:r>
              <a:rPr lang="en-GB" dirty="0">
                <a:solidFill>
                  <a:schemeClr val="bg2"/>
                </a:solidFill>
                <a:latin typeface="Comic Sans MS" panose="030F0702030302020204" pitchFamily="66" charset="0"/>
              </a:rPr>
              <a:t>STAP for U Radar – modelling </a:t>
            </a:r>
            <a:r>
              <a:rPr lang="en-GB" dirty="0" smtClean="0">
                <a:solidFill>
                  <a:schemeClr val="bg2"/>
                </a:solidFill>
                <a:latin typeface="Comic Sans MS" panose="030F0702030302020204" pitchFamily="66" charset="0"/>
              </a:rPr>
              <a:t>(5) result</a:t>
            </a:r>
            <a:endParaRPr lang="en-GB" dirty="0">
              <a:solidFill>
                <a:schemeClr val="bg2"/>
              </a:solidFill>
              <a:latin typeface="Comic Sans MS" panose="030F0702030302020204" pitchFamily="66" charset="0"/>
            </a:endParaRPr>
          </a:p>
          <a:p>
            <a:endParaRPr lang="en-GB" dirty="0"/>
          </a:p>
        </p:txBody>
      </p:sp>
      <p:pic>
        <p:nvPicPr>
          <p:cNvPr id="2" name="Picture 1"/>
          <p:cNvPicPr>
            <a:picLocks noChangeAspect="1"/>
          </p:cNvPicPr>
          <p:nvPr/>
        </p:nvPicPr>
        <p:blipFill>
          <a:blip r:embed="rId3"/>
          <a:stretch>
            <a:fillRect/>
          </a:stretch>
        </p:blipFill>
        <p:spPr>
          <a:xfrm>
            <a:off x="4932040" y="1124744"/>
            <a:ext cx="3800475" cy="3333750"/>
          </a:xfrm>
          <a:prstGeom prst="rect">
            <a:avLst/>
          </a:prstGeom>
        </p:spPr>
      </p:pic>
      <p:sp>
        <p:nvSpPr>
          <p:cNvPr id="5" name="TextBox 4"/>
          <p:cNvSpPr txBox="1"/>
          <p:nvPr/>
        </p:nvSpPr>
        <p:spPr>
          <a:xfrm>
            <a:off x="611560" y="4869160"/>
            <a:ext cx="7848872" cy="923330"/>
          </a:xfrm>
          <a:prstGeom prst="rect">
            <a:avLst/>
          </a:prstGeom>
          <a:noFill/>
        </p:spPr>
        <p:txBody>
          <a:bodyPr wrap="square" rtlCol="0">
            <a:spAutoFit/>
          </a:bodyPr>
          <a:lstStyle/>
          <a:p>
            <a:r>
              <a:rPr lang="en-US" sz="1800" dirty="0" smtClean="0">
                <a:solidFill>
                  <a:schemeClr val="bg2"/>
                </a:solidFill>
                <a:latin typeface="Comic Sans MS" panose="030F0702030302020204" pitchFamily="66" charset="0"/>
              </a:rPr>
              <a:t>The current experimental ubiquitous radar has 60 receive elements per segment, therefor requiring &gt; 20 teraflops </a:t>
            </a:r>
            <a:r>
              <a:rPr lang="en-US" sz="1800" dirty="0">
                <a:solidFill>
                  <a:schemeClr val="bg2"/>
                </a:solidFill>
                <a:latin typeface="Comic Sans MS" panose="030F0702030302020204" pitchFamily="66" charset="0"/>
              </a:rPr>
              <a:t>of </a:t>
            </a:r>
            <a:r>
              <a:rPr lang="en-US" sz="1800" dirty="0" smtClean="0">
                <a:solidFill>
                  <a:schemeClr val="bg2"/>
                </a:solidFill>
                <a:latin typeface="Comic Sans MS" panose="030F0702030302020204" pitchFamily="66" charset="0"/>
              </a:rPr>
              <a:t>real-time </a:t>
            </a:r>
            <a:r>
              <a:rPr lang="en-US" sz="1800" dirty="0">
                <a:solidFill>
                  <a:schemeClr val="bg2"/>
                </a:solidFill>
                <a:latin typeface="Comic Sans MS" panose="030F0702030302020204" pitchFamily="66" charset="0"/>
              </a:rPr>
              <a:t>floating point processing </a:t>
            </a:r>
            <a:r>
              <a:rPr lang="en-US" sz="1800" dirty="0" smtClean="0">
                <a:solidFill>
                  <a:schemeClr val="bg2"/>
                </a:solidFill>
                <a:latin typeface="Comic Sans MS" panose="030F0702030302020204" pitchFamily="66" charset="0"/>
              </a:rPr>
              <a:t>power and in excess of 120 FPGAs. </a:t>
            </a:r>
            <a:endParaRPr lang="en-GB" sz="180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89390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marL="0" indent="0"/>
            <a:r>
              <a:rPr lang="en-US" sz="2000" dirty="0">
                <a:solidFill>
                  <a:schemeClr val="bg2"/>
                </a:solidFill>
                <a:latin typeface="Comic Sans MS"/>
                <a:cs typeface="Comic Sans MS"/>
              </a:rPr>
              <a:t>The amazing variety of drone shapes, sizes and capabilities reflects the diversity of the missions they are designed to carry out. Some are engineered primarily to provide surveillance, whereas others are armed. There are jet-powered drones nearly as large and fast as commercial </a:t>
            </a:r>
            <a:r>
              <a:rPr lang="en-US" sz="2000" dirty="0" smtClean="0">
                <a:solidFill>
                  <a:schemeClr val="bg2"/>
                </a:solidFill>
                <a:latin typeface="Comic Sans MS"/>
                <a:cs typeface="Comic Sans MS"/>
              </a:rPr>
              <a:t>airplanes that </a:t>
            </a:r>
            <a:r>
              <a:rPr lang="en-US" sz="2000" dirty="0">
                <a:solidFill>
                  <a:schemeClr val="bg2"/>
                </a:solidFill>
                <a:latin typeface="Comic Sans MS"/>
                <a:cs typeface="Comic Sans MS"/>
              </a:rPr>
              <a:t>can be quickly deployed to locations hundreds or even thousands of kilometers away, and large blimps that can sit in the sky for months on end surveying hundreds of square kilometers at a time. </a:t>
            </a:r>
            <a:endParaRPr lang="en-US" sz="2000" dirty="0" smtClean="0">
              <a:solidFill>
                <a:schemeClr val="bg2"/>
              </a:solidFill>
              <a:latin typeface="Comic Sans MS"/>
              <a:cs typeface="Comic Sans MS"/>
            </a:endParaRPr>
          </a:p>
          <a:p>
            <a:pPr marL="0" indent="0"/>
            <a:r>
              <a:rPr lang="en-US" sz="2000" dirty="0" smtClean="0">
                <a:solidFill>
                  <a:srgbClr val="FF6600"/>
                </a:solidFill>
                <a:latin typeface="Comic Sans MS"/>
                <a:cs typeface="Comic Sans MS"/>
              </a:rPr>
              <a:t>But </a:t>
            </a:r>
            <a:r>
              <a:rPr lang="en-US" sz="2000" dirty="0">
                <a:solidFill>
                  <a:srgbClr val="FF6600"/>
                </a:solidFill>
                <a:latin typeface="Comic Sans MS"/>
                <a:cs typeface="Comic Sans MS"/>
              </a:rPr>
              <a:t>it is the small drones that have the greatest potential to impact national security and privacy, because they can be easily acquired and transported and can be almost undetectable when they fly.</a:t>
            </a:r>
            <a:endParaRPr lang="en-GB" altLang="en-US" sz="2000" b="1" dirty="0">
              <a:solidFill>
                <a:srgbClr val="FF6600"/>
              </a:solidFill>
              <a:latin typeface="Comic Sans MS"/>
              <a:cs typeface="Comic Sans MS"/>
            </a:endParaRPr>
          </a:p>
          <a:p>
            <a:pPr>
              <a:lnSpc>
                <a:spcPts val="1000"/>
              </a:lnSpc>
            </a:pPr>
            <a:endParaRPr lang="en-GB" altLang="en-US" sz="2000" b="1" i="1" dirty="0"/>
          </a:p>
          <a:p>
            <a:endParaRPr lang="en-US" altLang="en-US" sz="2000" b="1" i="1" dirty="0"/>
          </a:p>
          <a:p>
            <a:endParaRPr lang="en-GB" altLang="en-US" dirty="0"/>
          </a:p>
        </p:txBody>
      </p:sp>
      <p:sp>
        <p:nvSpPr>
          <p:cNvPr id="10248" name="Text Box 8"/>
          <p:cNvSpPr txBox="1">
            <a:spLocks noChangeArrowheads="1"/>
          </p:cNvSpPr>
          <p:nvPr/>
        </p:nvSpPr>
        <p:spPr bwMode="auto">
          <a:xfrm>
            <a:off x="2472357" y="188640"/>
            <a:ext cx="77882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2800" i="1" dirty="0" smtClean="0">
                <a:solidFill>
                  <a:schemeClr val="bg2"/>
                </a:solidFill>
                <a:latin typeface="Lucida Sans" panose="020B0602030504020204" pitchFamily="34" charset="0"/>
              </a:rPr>
              <a:t>Drone Threat to Society</a:t>
            </a:r>
            <a:endParaRPr lang="en-US" altLang="en-US" sz="2800" i="1" dirty="0">
              <a:solidFill>
                <a:schemeClr val="bg2"/>
              </a:solidFill>
              <a:latin typeface="Lucida Sans" panose="020B0602030504020204" pitchFamily="34" charset="0"/>
            </a:endParaRPr>
          </a:p>
        </p:txBody>
      </p:sp>
    </p:spTree>
    <p:extLst>
      <p:ext uri="{BB962C8B-B14F-4D97-AF65-F5344CB8AC3E}">
        <p14:creationId xmlns:p14="http://schemas.microsoft.com/office/powerpoint/2010/main" val="1897744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188640"/>
            <a:ext cx="6804248" cy="523220"/>
          </a:xfrm>
          <a:prstGeom prst="rect">
            <a:avLst/>
          </a:prstGeom>
          <a:noFill/>
        </p:spPr>
        <p:txBody>
          <a:bodyPr wrap="square" rtlCol="0">
            <a:spAutoFit/>
          </a:bodyPr>
          <a:lstStyle/>
          <a:p>
            <a:r>
              <a:rPr lang="en-US" sz="2800" dirty="0" smtClean="0">
                <a:solidFill>
                  <a:schemeClr val="bg2"/>
                </a:solidFill>
                <a:latin typeface="Comic Sans MS"/>
                <a:cs typeface="Comic Sans MS"/>
              </a:rPr>
              <a:t>Typical Surveillance Drone – Phantom 3</a:t>
            </a:r>
            <a:endParaRPr lang="en-US" sz="2800" dirty="0">
              <a:solidFill>
                <a:schemeClr val="bg2"/>
              </a:solidFill>
              <a:latin typeface="Comic Sans MS"/>
              <a:cs typeface="Comic Sans MS"/>
            </a:endParaRPr>
          </a:p>
        </p:txBody>
      </p:sp>
      <p:pic>
        <p:nvPicPr>
          <p:cNvPr id="6" name="Picture 5"/>
          <p:cNvPicPr>
            <a:picLocks noChangeAspect="1"/>
          </p:cNvPicPr>
          <p:nvPr/>
        </p:nvPicPr>
        <p:blipFill>
          <a:blip r:embed="rId3"/>
          <a:stretch>
            <a:fillRect/>
          </a:stretch>
        </p:blipFill>
        <p:spPr>
          <a:xfrm>
            <a:off x="179512" y="926976"/>
            <a:ext cx="5292080" cy="2646040"/>
          </a:xfrm>
          <a:prstGeom prst="rect">
            <a:avLst/>
          </a:prstGeom>
        </p:spPr>
      </p:pic>
      <p:sp>
        <p:nvSpPr>
          <p:cNvPr id="2" name="TextBox 1"/>
          <p:cNvSpPr txBox="1"/>
          <p:nvPr/>
        </p:nvSpPr>
        <p:spPr>
          <a:xfrm>
            <a:off x="4355976" y="2060848"/>
            <a:ext cx="4536504" cy="2400657"/>
          </a:xfrm>
          <a:prstGeom prst="rect">
            <a:avLst/>
          </a:prstGeom>
          <a:noFill/>
        </p:spPr>
        <p:txBody>
          <a:bodyPr wrap="square" rtlCol="0">
            <a:spAutoFit/>
          </a:bodyPr>
          <a:lstStyle/>
          <a:p>
            <a:r>
              <a:rPr lang="en-US" sz="1800" dirty="0" smtClean="0">
                <a:solidFill>
                  <a:schemeClr val="bg2"/>
                </a:solidFill>
                <a:latin typeface="Comic Sans MS"/>
                <a:cs typeface="Comic Sans MS"/>
              </a:rPr>
              <a:t>Typical radar cross section (RCS)</a:t>
            </a:r>
          </a:p>
          <a:p>
            <a:pPr marL="342900" indent="-342900">
              <a:buFont typeface="Wingdings" charset="2"/>
              <a:buChar char="§"/>
            </a:pPr>
            <a:r>
              <a:rPr lang="en-US" sz="1800" dirty="0" smtClean="0">
                <a:solidFill>
                  <a:schemeClr val="bg2"/>
                </a:solidFill>
                <a:latin typeface="Comic Sans MS"/>
                <a:cs typeface="Comic Sans MS"/>
              </a:rPr>
              <a:t>C130 Hercules – 80m</a:t>
            </a:r>
            <a:r>
              <a:rPr lang="en-US" sz="1800" baseline="30000" dirty="0" smtClean="0">
                <a:solidFill>
                  <a:schemeClr val="bg2"/>
                </a:solidFill>
                <a:latin typeface="Comic Sans MS"/>
                <a:cs typeface="Comic Sans MS"/>
              </a:rPr>
              <a:t>2</a:t>
            </a:r>
          </a:p>
          <a:p>
            <a:pPr marL="342900" indent="-342900">
              <a:buFont typeface="Wingdings" charset="2"/>
              <a:buChar char="§"/>
            </a:pPr>
            <a:r>
              <a:rPr lang="en-US" sz="1800" dirty="0" smtClean="0">
                <a:solidFill>
                  <a:schemeClr val="bg2"/>
                </a:solidFill>
                <a:latin typeface="Comic Sans MS"/>
                <a:cs typeface="Comic Sans MS"/>
              </a:rPr>
              <a:t>F16 Fighter with reduced RCS – 1m</a:t>
            </a:r>
            <a:r>
              <a:rPr lang="en-US" sz="1800" baseline="30000" dirty="0" smtClean="0">
                <a:solidFill>
                  <a:schemeClr val="bg2"/>
                </a:solidFill>
                <a:latin typeface="Comic Sans MS"/>
                <a:cs typeface="Comic Sans MS"/>
              </a:rPr>
              <a:t>2</a:t>
            </a:r>
            <a:endParaRPr lang="en-US" sz="1800" dirty="0" smtClean="0">
              <a:solidFill>
                <a:schemeClr val="bg2"/>
              </a:solidFill>
              <a:latin typeface="Comic Sans MS"/>
              <a:cs typeface="Comic Sans MS"/>
            </a:endParaRPr>
          </a:p>
          <a:p>
            <a:pPr marL="342900" indent="-342900">
              <a:buFont typeface="Wingdings" charset="2"/>
              <a:buChar char="§"/>
            </a:pPr>
            <a:r>
              <a:rPr lang="en-US" sz="1800" dirty="0" smtClean="0">
                <a:solidFill>
                  <a:schemeClr val="bg2"/>
                </a:solidFill>
                <a:latin typeface="Comic Sans MS"/>
                <a:cs typeface="Comic Sans MS"/>
              </a:rPr>
              <a:t>F18 Super Hornet – 0.1</a:t>
            </a:r>
            <a:r>
              <a:rPr lang="en-US" sz="1800" baseline="30000" dirty="0" smtClean="0">
                <a:solidFill>
                  <a:schemeClr val="bg2"/>
                </a:solidFill>
                <a:latin typeface="Comic Sans MS"/>
                <a:cs typeface="Comic Sans MS"/>
              </a:rPr>
              <a:t>2</a:t>
            </a:r>
            <a:r>
              <a:rPr lang="en-US" sz="1800" dirty="0" smtClean="0">
                <a:solidFill>
                  <a:schemeClr val="bg2"/>
                </a:solidFill>
                <a:latin typeface="Comic Sans MS"/>
                <a:cs typeface="Comic Sans MS"/>
              </a:rPr>
              <a:t> </a:t>
            </a:r>
            <a:endParaRPr lang="en-US" sz="1800" baseline="30000" dirty="0" smtClean="0">
              <a:solidFill>
                <a:schemeClr val="bg2"/>
              </a:solidFill>
              <a:latin typeface="Comic Sans MS"/>
              <a:cs typeface="Comic Sans MS"/>
            </a:endParaRPr>
          </a:p>
          <a:p>
            <a:pPr marL="342900" indent="-342900">
              <a:buFont typeface="Wingdings" charset="2"/>
              <a:buChar char="§"/>
            </a:pPr>
            <a:r>
              <a:rPr lang="en-US" sz="1800" dirty="0" smtClean="0">
                <a:solidFill>
                  <a:schemeClr val="bg2"/>
                </a:solidFill>
                <a:latin typeface="Comic Sans MS"/>
                <a:cs typeface="Comic Sans MS"/>
              </a:rPr>
              <a:t>F35 Lightning II – 0.005m</a:t>
            </a:r>
            <a:r>
              <a:rPr lang="en-US" sz="1800" baseline="30000" dirty="0" smtClean="0">
                <a:solidFill>
                  <a:schemeClr val="bg2"/>
                </a:solidFill>
                <a:latin typeface="Comic Sans MS"/>
                <a:cs typeface="Comic Sans MS"/>
              </a:rPr>
              <a:t>2 </a:t>
            </a:r>
          </a:p>
          <a:p>
            <a:pPr marL="342900" indent="-342900">
              <a:buFont typeface="Wingdings" charset="2"/>
              <a:buChar char="§"/>
            </a:pPr>
            <a:r>
              <a:rPr lang="en-US" sz="1800" dirty="0" smtClean="0">
                <a:solidFill>
                  <a:schemeClr val="bg2"/>
                </a:solidFill>
                <a:latin typeface="Comic Sans MS"/>
                <a:cs typeface="Comic Sans MS"/>
              </a:rPr>
              <a:t>Phantom 3 Drone – 0.0005m</a:t>
            </a:r>
            <a:r>
              <a:rPr lang="en-US" sz="1800" baseline="30000" dirty="0" smtClean="0">
                <a:solidFill>
                  <a:schemeClr val="bg2"/>
                </a:solidFill>
                <a:latin typeface="Comic Sans MS"/>
                <a:cs typeface="Comic Sans MS"/>
              </a:rPr>
              <a:t>2</a:t>
            </a:r>
          </a:p>
          <a:p>
            <a:pPr marL="342900" indent="-342900">
              <a:buFont typeface="Wingdings" charset="2"/>
              <a:buChar char="§"/>
            </a:pPr>
            <a:r>
              <a:rPr lang="en-US" sz="1800" dirty="0" smtClean="0">
                <a:solidFill>
                  <a:schemeClr val="bg2"/>
                </a:solidFill>
                <a:latin typeface="Comic Sans MS"/>
                <a:cs typeface="Comic Sans MS"/>
              </a:rPr>
              <a:t>Insect – 0.00001m</a:t>
            </a:r>
            <a:r>
              <a:rPr lang="en-US" sz="1800" baseline="30000" dirty="0" smtClean="0">
                <a:solidFill>
                  <a:schemeClr val="bg2"/>
                </a:solidFill>
                <a:latin typeface="Comic Sans MS"/>
                <a:cs typeface="Comic Sans MS"/>
              </a:rPr>
              <a:t>2</a:t>
            </a:r>
            <a:endParaRPr lang="en-US" sz="1800" dirty="0" smtClean="0">
              <a:solidFill>
                <a:schemeClr val="bg2"/>
              </a:solidFill>
              <a:latin typeface="Comic Sans MS"/>
              <a:cs typeface="Comic Sans MS"/>
            </a:endParaRPr>
          </a:p>
          <a:p>
            <a:endParaRPr lang="en-US" dirty="0"/>
          </a:p>
        </p:txBody>
      </p:sp>
      <p:sp>
        <p:nvSpPr>
          <p:cNvPr id="5" name="TextBox 4"/>
          <p:cNvSpPr txBox="1"/>
          <p:nvPr/>
        </p:nvSpPr>
        <p:spPr>
          <a:xfrm>
            <a:off x="611560" y="4390072"/>
            <a:ext cx="7488832" cy="1631216"/>
          </a:xfrm>
          <a:prstGeom prst="rect">
            <a:avLst/>
          </a:prstGeom>
          <a:noFill/>
        </p:spPr>
        <p:txBody>
          <a:bodyPr wrap="square" rtlCol="0">
            <a:spAutoFit/>
          </a:bodyPr>
          <a:lstStyle/>
          <a:p>
            <a:r>
              <a:rPr lang="en-US" sz="2000" dirty="0">
                <a:solidFill>
                  <a:srgbClr val="000000"/>
                </a:solidFill>
                <a:latin typeface="Comic Sans MS"/>
                <a:cs typeface="Comic Sans MS"/>
              </a:rPr>
              <a:t>As well as being </a:t>
            </a:r>
            <a:r>
              <a:rPr lang="en-US" sz="2000" dirty="0" smtClean="0">
                <a:solidFill>
                  <a:srgbClr val="000000"/>
                </a:solidFill>
                <a:latin typeface="Comic Sans MS"/>
                <a:cs typeface="Comic Sans MS"/>
              </a:rPr>
              <a:t>difficult </a:t>
            </a:r>
            <a:r>
              <a:rPr lang="en-US" sz="2000" dirty="0">
                <a:solidFill>
                  <a:srgbClr val="000000"/>
                </a:solidFill>
                <a:latin typeface="Comic Sans MS"/>
                <a:cs typeface="Comic Sans MS"/>
              </a:rPr>
              <a:t>to </a:t>
            </a:r>
            <a:r>
              <a:rPr lang="en-US" sz="2000" dirty="0" smtClean="0">
                <a:solidFill>
                  <a:srgbClr val="000000"/>
                </a:solidFill>
                <a:latin typeface="Comic Sans MS"/>
                <a:cs typeface="Comic Sans MS"/>
              </a:rPr>
              <a:t>see </a:t>
            </a:r>
            <a:r>
              <a:rPr lang="en-US" sz="2000" dirty="0">
                <a:solidFill>
                  <a:srgbClr val="000000"/>
                </a:solidFill>
                <a:latin typeface="Comic Sans MS"/>
                <a:cs typeface="Comic Sans MS"/>
              </a:rPr>
              <a:t>with the human eye or using electro-optical systems, small, composite UAVs have a small radar cross-section (RCS), and as they fly slowly and at low altitudes they easily blend into surrounding </a:t>
            </a:r>
            <a:r>
              <a:rPr lang="en-US" sz="2000" dirty="0" smtClean="0">
                <a:solidFill>
                  <a:srgbClr val="000000"/>
                </a:solidFill>
                <a:latin typeface="Comic Sans MS"/>
                <a:cs typeface="Comic Sans MS"/>
              </a:rPr>
              <a:t>clutter. A typical radar would not see them.</a:t>
            </a:r>
            <a:endParaRPr lang="en-US" sz="2000" dirty="0">
              <a:solidFill>
                <a:srgbClr val="000000"/>
              </a:solidFill>
              <a:latin typeface="Comic Sans MS"/>
              <a:cs typeface="Comic Sans MS"/>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smtClean="0"/>
          </a:p>
          <a:p>
            <a:endParaRPr lang="en-US" altLang="en-US" sz="2000" b="1" i="1" dirty="0" smtClean="0"/>
          </a:p>
          <a:p>
            <a:endParaRPr lang="en-GB" altLang="en-US" dirty="0"/>
          </a:p>
        </p:txBody>
      </p:sp>
      <p:sp>
        <p:nvSpPr>
          <p:cNvPr id="2" name="TextBox 1"/>
          <p:cNvSpPr txBox="1"/>
          <p:nvPr/>
        </p:nvSpPr>
        <p:spPr>
          <a:xfrm>
            <a:off x="2699792" y="159023"/>
            <a:ext cx="3273703" cy="461665"/>
          </a:xfrm>
          <a:prstGeom prst="rect">
            <a:avLst/>
          </a:prstGeom>
          <a:noFill/>
        </p:spPr>
        <p:txBody>
          <a:bodyPr wrap="none" rtlCol="0">
            <a:spAutoFit/>
          </a:bodyPr>
          <a:lstStyle/>
          <a:p>
            <a:r>
              <a:rPr lang="en-US" dirty="0" smtClean="0">
                <a:solidFill>
                  <a:srgbClr val="000000"/>
                </a:solidFill>
                <a:latin typeface="Comic Sans MS"/>
                <a:cs typeface="Comic Sans MS"/>
              </a:rPr>
              <a:t>Radar Range Equation</a:t>
            </a:r>
            <a:endParaRPr lang="en-US" dirty="0">
              <a:solidFill>
                <a:srgbClr val="000000"/>
              </a:solidFill>
              <a:latin typeface="Comic Sans MS"/>
              <a:cs typeface="Comic Sans M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0166415"/>
              </p:ext>
            </p:extLst>
          </p:nvPr>
        </p:nvGraphicFramePr>
        <p:xfrm>
          <a:off x="827584" y="3933056"/>
          <a:ext cx="3347742" cy="1227505"/>
        </p:xfrm>
        <a:graphic>
          <a:graphicData uri="http://schemas.openxmlformats.org/presentationml/2006/ole">
            <mc:AlternateContent xmlns:mc="http://schemas.openxmlformats.org/markup-compatibility/2006">
              <mc:Choice xmlns:v="urn:schemas-microsoft-com:vml" Requires="v">
                <p:oleObj spid="_x0000_s2092" name="Equation" r:id="rId4" imgW="1524000" imgH="558800" progId="Equation.DSMT4">
                  <p:embed/>
                </p:oleObj>
              </mc:Choice>
              <mc:Fallback>
                <p:oleObj name="Equation" r:id="rId4" imgW="1524000" imgH="558800" progId="Equation.DSMT4">
                  <p:embed/>
                  <p:pic>
                    <p:nvPicPr>
                      <p:cNvPr id="0" name=""/>
                      <p:cNvPicPr/>
                      <p:nvPr/>
                    </p:nvPicPr>
                    <p:blipFill>
                      <a:blip r:embed="rId5"/>
                      <a:stretch>
                        <a:fillRect/>
                      </a:stretch>
                    </p:blipFill>
                    <p:spPr>
                      <a:xfrm>
                        <a:off x="827584" y="3933056"/>
                        <a:ext cx="3347742" cy="122750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05329703"/>
              </p:ext>
            </p:extLst>
          </p:nvPr>
        </p:nvGraphicFramePr>
        <p:xfrm>
          <a:off x="4860032" y="4149080"/>
          <a:ext cx="3456384" cy="511155"/>
        </p:xfrm>
        <a:graphic>
          <a:graphicData uri="http://schemas.openxmlformats.org/presentationml/2006/ole">
            <mc:AlternateContent xmlns:mc="http://schemas.openxmlformats.org/markup-compatibility/2006">
              <mc:Choice xmlns:v="urn:schemas-microsoft-com:vml" Requires="v">
                <p:oleObj spid="_x0000_s2093" name="Equation" r:id="rId6" imgW="1803400" imgH="266700" progId="Equation.DSMT4">
                  <p:embed/>
                </p:oleObj>
              </mc:Choice>
              <mc:Fallback>
                <p:oleObj name="Equation" r:id="rId6" imgW="1803400" imgH="266700" progId="Equation.DSMT4">
                  <p:embed/>
                  <p:pic>
                    <p:nvPicPr>
                      <p:cNvPr id="0" name=""/>
                      <p:cNvPicPr/>
                      <p:nvPr/>
                    </p:nvPicPr>
                    <p:blipFill>
                      <a:blip r:embed="rId7"/>
                      <a:stretch>
                        <a:fillRect/>
                      </a:stretch>
                    </p:blipFill>
                    <p:spPr>
                      <a:xfrm>
                        <a:off x="4860032" y="4149080"/>
                        <a:ext cx="3456384" cy="511155"/>
                      </a:xfrm>
                      <a:prstGeom prst="rect">
                        <a:avLst/>
                      </a:prstGeom>
                    </p:spPr>
                  </p:pic>
                </p:oleObj>
              </mc:Fallback>
            </mc:AlternateContent>
          </a:graphicData>
        </a:graphic>
      </p:graphicFrame>
      <p:pic>
        <p:nvPicPr>
          <p:cNvPr id="9" name="Picture 8"/>
          <p:cNvPicPr>
            <a:picLocks noChangeAspect="1"/>
          </p:cNvPicPr>
          <p:nvPr/>
        </p:nvPicPr>
        <p:blipFill>
          <a:blip r:embed="rId8"/>
          <a:stretch>
            <a:fillRect/>
          </a:stretch>
        </p:blipFill>
        <p:spPr>
          <a:xfrm>
            <a:off x="2483768" y="1628801"/>
            <a:ext cx="2520280" cy="1008112"/>
          </a:xfrm>
          <a:prstGeom prst="rect">
            <a:avLst/>
          </a:prstGeom>
        </p:spPr>
      </p:pic>
      <p:sp>
        <p:nvSpPr>
          <p:cNvPr id="10" name="TextBox 9"/>
          <p:cNvSpPr txBox="1"/>
          <p:nvPr/>
        </p:nvSpPr>
        <p:spPr>
          <a:xfrm>
            <a:off x="395536" y="908720"/>
            <a:ext cx="7200800" cy="461665"/>
          </a:xfrm>
          <a:prstGeom prst="rect">
            <a:avLst/>
          </a:prstGeom>
          <a:noFill/>
        </p:spPr>
        <p:txBody>
          <a:bodyPr wrap="square" rtlCol="0">
            <a:spAutoFit/>
          </a:bodyPr>
          <a:lstStyle/>
          <a:p>
            <a:r>
              <a:rPr lang="en-US" dirty="0" smtClean="0">
                <a:solidFill>
                  <a:srgbClr val="000000"/>
                </a:solidFill>
                <a:latin typeface="Comic Sans MS"/>
                <a:cs typeface="Comic Sans MS"/>
              </a:rPr>
              <a:t>The basic radar range equation is as follows:</a:t>
            </a:r>
            <a:endParaRPr lang="en-US" dirty="0">
              <a:solidFill>
                <a:srgbClr val="000000"/>
              </a:solidFill>
              <a:latin typeface="Comic Sans MS"/>
              <a:cs typeface="Comic Sans MS"/>
            </a:endParaRPr>
          </a:p>
        </p:txBody>
      </p:sp>
      <p:sp>
        <p:nvSpPr>
          <p:cNvPr id="11" name="TextBox 10"/>
          <p:cNvSpPr txBox="1"/>
          <p:nvPr/>
        </p:nvSpPr>
        <p:spPr>
          <a:xfrm>
            <a:off x="395536" y="2708920"/>
            <a:ext cx="8352928" cy="1200328"/>
          </a:xfrm>
          <a:prstGeom prst="rect">
            <a:avLst/>
          </a:prstGeom>
          <a:noFill/>
        </p:spPr>
        <p:txBody>
          <a:bodyPr wrap="square" rtlCol="0">
            <a:spAutoFit/>
          </a:bodyPr>
          <a:lstStyle/>
          <a:p>
            <a:r>
              <a:rPr lang="en-US" dirty="0" smtClean="0">
                <a:solidFill>
                  <a:srgbClr val="000000"/>
                </a:solidFill>
                <a:latin typeface="Comic Sans MS"/>
                <a:cs typeface="Comic Sans MS"/>
              </a:rPr>
              <a:t>However, the ubiquitous radar is a different beast and we need to take much more notice of the dwell factor, and so: </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107350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467544" y="1124744"/>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sp>
        <p:nvSpPr>
          <p:cNvPr id="2" name="TextBox 1"/>
          <p:cNvSpPr txBox="1"/>
          <p:nvPr/>
        </p:nvSpPr>
        <p:spPr>
          <a:xfrm>
            <a:off x="2339752" y="188640"/>
            <a:ext cx="2579853" cy="461665"/>
          </a:xfrm>
          <a:prstGeom prst="rect">
            <a:avLst/>
          </a:prstGeom>
          <a:noFill/>
        </p:spPr>
        <p:txBody>
          <a:bodyPr wrap="none" rtlCol="0">
            <a:spAutoFit/>
          </a:bodyPr>
          <a:lstStyle/>
          <a:p>
            <a:r>
              <a:rPr lang="en-US" dirty="0" smtClean="0">
                <a:solidFill>
                  <a:srgbClr val="000000"/>
                </a:solidFill>
                <a:latin typeface="Comic Sans MS"/>
                <a:cs typeface="Comic Sans MS"/>
              </a:rPr>
              <a:t>Coherent Radars  </a:t>
            </a:r>
            <a:endParaRPr lang="en-US" dirty="0">
              <a:solidFill>
                <a:srgbClr val="000000"/>
              </a:solidFill>
              <a:latin typeface="Comic Sans MS"/>
              <a:cs typeface="Comic Sans MS"/>
            </a:endParaRPr>
          </a:p>
        </p:txBody>
      </p:sp>
      <p:pic>
        <p:nvPicPr>
          <p:cNvPr id="3" name="Picture 2"/>
          <p:cNvPicPr>
            <a:picLocks noChangeAspect="1"/>
          </p:cNvPicPr>
          <p:nvPr/>
        </p:nvPicPr>
        <p:blipFill>
          <a:blip r:embed="rId3"/>
          <a:stretch>
            <a:fillRect/>
          </a:stretch>
        </p:blipFill>
        <p:spPr>
          <a:xfrm>
            <a:off x="611560" y="1052736"/>
            <a:ext cx="5112568" cy="3485841"/>
          </a:xfrm>
          <a:prstGeom prst="rect">
            <a:avLst/>
          </a:prstGeom>
        </p:spPr>
      </p:pic>
      <p:pic>
        <p:nvPicPr>
          <p:cNvPr id="4" name="Picture 3"/>
          <p:cNvPicPr>
            <a:picLocks noChangeAspect="1"/>
          </p:cNvPicPr>
          <p:nvPr/>
        </p:nvPicPr>
        <p:blipFill>
          <a:blip r:embed="rId4"/>
          <a:stretch>
            <a:fillRect/>
          </a:stretch>
        </p:blipFill>
        <p:spPr>
          <a:xfrm>
            <a:off x="5328592" y="3384376"/>
            <a:ext cx="3419872" cy="2564904"/>
          </a:xfrm>
          <a:prstGeom prst="rect">
            <a:avLst/>
          </a:prstGeom>
        </p:spPr>
      </p:pic>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sp>
        <p:nvSpPr>
          <p:cNvPr id="2" name="TextBox 1"/>
          <p:cNvSpPr txBox="1"/>
          <p:nvPr/>
        </p:nvSpPr>
        <p:spPr>
          <a:xfrm>
            <a:off x="2555776" y="159023"/>
            <a:ext cx="4752528" cy="461665"/>
          </a:xfrm>
          <a:prstGeom prst="rect">
            <a:avLst/>
          </a:prstGeom>
          <a:noFill/>
        </p:spPr>
        <p:txBody>
          <a:bodyPr wrap="square" rtlCol="0">
            <a:spAutoFit/>
          </a:bodyPr>
          <a:lstStyle/>
          <a:p>
            <a:r>
              <a:rPr lang="en-US" dirty="0" smtClean="0">
                <a:solidFill>
                  <a:srgbClr val="000000"/>
                </a:solidFill>
                <a:latin typeface="Comic Sans MS"/>
                <a:cs typeface="Comic Sans MS"/>
              </a:rPr>
              <a:t>Pulse compression</a:t>
            </a:r>
            <a:endParaRPr lang="en-US" dirty="0">
              <a:solidFill>
                <a:srgbClr val="000000"/>
              </a:solidFill>
              <a:latin typeface="Comic Sans MS"/>
              <a:cs typeface="Comic Sans MS"/>
            </a:endParaRPr>
          </a:p>
        </p:txBody>
      </p:sp>
      <p:pic>
        <p:nvPicPr>
          <p:cNvPr id="3" name="Picture 2"/>
          <p:cNvPicPr>
            <a:picLocks noChangeAspect="1"/>
          </p:cNvPicPr>
          <p:nvPr/>
        </p:nvPicPr>
        <p:blipFill>
          <a:blip r:embed="rId3"/>
          <a:stretch>
            <a:fillRect/>
          </a:stretch>
        </p:blipFill>
        <p:spPr>
          <a:xfrm>
            <a:off x="4265671" y="980728"/>
            <a:ext cx="3834721" cy="2520280"/>
          </a:xfrm>
          <a:prstGeom prst="rect">
            <a:avLst/>
          </a:prstGeom>
        </p:spPr>
      </p:pic>
      <p:pic>
        <p:nvPicPr>
          <p:cNvPr id="5" name="Picture 4"/>
          <p:cNvPicPr>
            <a:picLocks noChangeAspect="1"/>
          </p:cNvPicPr>
          <p:nvPr/>
        </p:nvPicPr>
        <p:blipFill>
          <a:blip r:embed="rId4"/>
          <a:stretch>
            <a:fillRect/>
          </a:stretch>
        </p:blipFill>
        <p:spPr>
          <a:xfrm>
            <a:off x="2915816" y="4797152"/>
            <a:ext cx="2736304" cy="625857"/>
          </a:xfrm>
          <a:prstGeom prst="rect">
            <a:avLst/>
          </a:prstGeom>
        </p:spPr>
      </p:pic>
      <p:sp>
        <p:nvSpPr>
          <p:cNvPr id="6" name="TextBox 5"/>
          <p:cNvSpPr txBox="1"/>
          <p:nvPr/>
        </p:nvSpPr>
        <p:spPr>
          <a:xfrm>
            <a:off x="395536" y="3573016"/>
            <a:ext cx="8388424" cy="1015663"/>
          </a:xfrm>
          <a:prstGeom prst="rect">
            <a:avLst/>
          </a:prstGeom>
          <a:noFill/>
        </p:spPr>
        <p:txBody>
          <a:bodyPr wrap="square" rtlCol="0">
            <a:spAutoFit/>
          </a:bodyPr>
          <a:lstStyle/>
          <a:p>
            <a:r>
              <a:rPr lang="en-US" sz="2000" dirty="0" smtClean="0">
                <a:solidFill>
                  <a:srgbClr val="000000"/>
                </a:solidFill>
                <a:latin typeface="Comic Sans MS"/>
                <a:cs typeface="Comic Sans MS"/>
              </a:rPr>
              <a:t>The </a:t>
            </a:r>
            <a:r>
              <a:rPr lang="en-US" sz="2000" dirty="0">
                <a:solidFill>
                  <a:srgbClr val="000000"/>
                </a:solidFill>
                <a:latin typeface="Comic Sans MS"/>
                <a:cs typeface="Comic Sans MS"/>
              </a:rPr>
              <a:t>SNR is proportional to pulse duration T, if other parameters are held constant. This introduces a tradeoff: increasing T improves the SNR, but reduces the resolution, and vice </a:t>
            </a:r>
            <a:r>
              <a:rPr lang="en-US" sz="2000" dirty="0" smtClean="0">
                <a:solidFill>
                  <a:srgbClr val="000000"/>
                </a:solidFill>
                <a:latin typeface="Comic Sans MS"/>
                <a:cs typeface="Comic Sans MS"/>
              </a:rPr>
              <a:t>versa; as:</a:t>
            </a:r>
            <a:endParaRPr lang="en-US" sz="2000" dirty="0">
              <a:solidFill>
                <a:srgbClr val="000000"/>
              </a:solidFill>
              <a:latin typeface="Comic Sans MS"/>
              <a:cs typeface="Comic Sans MS"/>
            </a:endParaRPr>
          </a:p>
        </p:txBody>
      </p:sp>
      <p:sp>
        <p:nvSpPr>
          <p:cNvPr id="7" name="TextBox 6"/>
          <p:cNvSpPr txBox="1"/>
          <p:nvPr/>
        </p:nvSpPr>
        <p:spPr>
          <a:xfrm>
            <a:off x="395536" y="1268760"/>
            <a:ext cx="3456384" cy="461665"/>
          </a:xfrm>
          <a:prstGeom prst="rect">
            <a:avLst/>
          </a:prstGeom>
          <a:noFill/>
        </p:spPr>
        <p:txBody>
          <a:bodyPr wrap="square" rtlCol="0">
            <a:spAutoFit/>
          </a:bodyPr>
          <a:lstStyle/>
          <a:p>
            <a:r>
              <a:rPr lang="en-US" dirty="0" smtClean="0">
                <a:solidFill>
                  <a:srgbClr val="000000"/>
                </a:solidFill>
                <a:latin typeface="Comic Sans MS"/>
                <a:cs typeface="Comic Sans MS"/>
              </a:rPr>
              <a:t>A linear or chirp pulse</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542579904"/>
              </p:ext>
            </p:extLst>
          </p:nvPr>
        </p:nvGraphicFramePr>
        <p:xfrm>
          <a:off x="5920680" y="819497"/>
          <a:ext cx="2971800" cy="449263"/>
        </p:xfrm>
        <a:graphic>
          <a:graphicData uri="http://schemas.openxmlformats.org/presentationml/2006/ole">
            <mc:AlternateContent xmlns:mc="http://schemas.openxmlformats.org/markup-compatibility/2006">
              <mc:Choice xmlns:v="urn:schemas-microsoft-com:vml" Requires="v">
                <p:oleObj spid="_x0000_s3139" name="Equation" r:id="rId3" imgW="1511280" imgH="228600" progId="Equation.3">
                  <p:embed/>
                </p:oleObj>
              </mc:Choice>
              <mc:Fallback>
                <p:oleObj name="Equation" r:id="rId3" imgW="1511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680" y="819497"/>
                        <a:ext cx="2971800"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603" name="Text Box 3"/>
          <p:cNvSpPr txBox="1">
            <a:spLocks noChangeArrowheads="1"/>
          </p:cNvSpPr>
          <p:nvPr/>
        </p:nvSpPr>
        <p:spPr bwMode="auto">
          <a:xfrm>
            <a:off x="212725" y="758032"/>
            <a:ext cx="54724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000000"/>
                </a:solidFill>
                <a:latin typeface="Comic Sans MS"/>
                <a:cs typeface="Comic Sans MS"/>
              </a:rPr>
              <a:t>E</a:t>
            </a:r>
            <a:r>
              <a:rPr lang="en-US" i="1" dirty="0" smtClean="0">
                <a:solidFill>
                  <a:srgbClr val="000000"/>
                </a:solidFill>
                <a:latin typeface="Comic Sans MS"/>
                <a:cs typeface="Comic Sans MS"/>
              </a:rPr>
              <a:t>lectric </a:t>
            </a:r>
            <a:r>
              <a:rPr lang="en-US" i="1" dirty="0">
                <a:solidFill>
                  <a:srgbClr val="000000"/>
                </a:solidFill>
                <a:latin typeface="Comic Sans MS"/>
                <a:cs typeface="Comic Sans MS"/>
              </a:rPr>
              <a:t>field of a transmitted wave</a:t>
            </a:r>
          </a:p>
        </p:txBody>
      </p:sp>
      <p:sp>
        <p:nvSpPr>
          <p:cNvPr id="25604" name="Text Box 4"/>
          <p:cNvSpPr txBox="1">
            <a:spLocks noChangeArrowheads="1"/>
          </p:cNvSpPr>
          <p:nvPr/>
        </p:nvSpPr>
        <p:spPr bwMode="auto">
          <a:xfrm>
            <a:off x="228600" y="1233488"/>
            <a:ext cx="4191000"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i="1" dirty="0">
                <a:solidFill>
                  <a:srgbClr val="000000"/>
                </a:solidFill>
                <a:latin typeface="Comic Sans MS"/>
                <a:cs typeface="Comic Sans MS"/>
              </a:rPr>
              <a:t>R</a:t>
            </a:r>
            <a:r>
              <a:rPr lang="en-US" i="1" dirty="0" smtClean="0">
                <a:solidFill>
                  <a:srgbClr val="000000"/>
                </a:solidFill>
                <a:latin typeface="Comic Sans MS"/>
                <a:cs typeface="Comic Sans MS"/>
              </a:rPr>
              <a:t>eturned </a:t>
            </a:r>
            <a:r>
              <a:rPr lang="en-US" i="1" dirty="0">
                <a:solidFill>
                  <a:srgbClr val="000000"/>
                </a:solidFill>
                <a:latin typeface="Comic Sans MS"/>
                <a:cs typeface="Comic Sans MS"/>
              </a:rPr>
              <a:t>electric field at some later time back at the radar</a:t>
            </a:r>
          </a:p>
        </p:txBody>
      </p:sp>
      <p:graphicFrame>
        <p:nvGraphicFramePr>
          <p:cNvPr id="25605" name="Object 5"/>
          <p:cNvGraphicFramePr>
            <a:graphicFrameLocks noChangeAspect="1"/>
          </p:cNvGraphicFramePr>
          <p:nvPr>
            <p:extLst>
              <p:ext uri="{D42A27DB-BD31-4B8C-83A1-F6EECF244321}">
                <p14:modId xmlns:p14="http://schemas.microsoft.com/office/powerpoint/2010/main" val="1915200111"/>
              </p:ext>
            </p:extLst>
          </p:nvPr>
        </p:nvGraphicFramePr>
        <p:xfrm>
          <a:off x="5029968" y="1539577"/>
          <a:ext cx="3646488" cy="449263"/>
        </p:xfrm>
        <a:graphic>
          <a:graphicData uri="http://schemas.openxmlformats.org/presentationml/2006/ole">
            <mc:AlternateContent xmlns:mc="http://schemas.openxmlformats.org/markup-compatibility/2006">
              <mc:Choice xmlns:v="urn:schemas-microsoft-com:vml" Requires="v">
                <p:oleObj spid="_x0000_s3140" name="Equation" r:id="rId5" imgW="1854000" imgH="228600" progId="Equation.3">
                  <p:embed/>
                </p:oleObj>
              </mc:Choice>
              <mc:Fallback>
                <p:oleObj name="Equation" r:id="rId5" imgW="18540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968" y="1539577"/>
                        <a:ext cx="364648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606" name="Text Box 6"/>
          <p:cNvSpPr txBox="1">
            <a:spLocks noChangeArrowheads="1"/>
          </p:cNvSpPr>
          <p:nvPr/>
        </p:nvSpPr>
        <p:spPr bwMode="auto">
          <a:xfrm>
            <a:off x="179512" y="2535287"/>
            <a:ext cx="33876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000000"/>
                </a:solidFill>
                <a:latin typeface="Comic Sans MS"/>
                <a:cs typeface="Comic Sans MS"/>
              </a:rPr>
              <a:t>T</a:t>
            </a:r>
            <a:r>
              <a:rPr lang="en-US" i="1" dirty="0" smtClean="0">
                <a:solidFill>
                  <a:srgbClr val="000000"/>
                </a:solidFill>
                <a:latin typeface="Comic Sans MS"/>
                <a:cs typeface="Comic Sans MS"/>
              </a:rPr>
              <a:t>ime </a:t>
            </a:r>
            <a:r>
              <a:rPr lang="en-US" i="1" dirty="0">
                <a:solidFill>
                  <a:srgbClr val="000000"/>
                </a:solidFill>
                <a:latin typeface="Comic Sans MS"/>
                <a:cs typeface="Comic Sans MS"/>
              </a:rPr>
              <a:t>it took to travel</a:t>
            </a:r>
          </a:p>
        </p:txBody>
      </p:sp>
      <p:graphicFrame>
        <p:nvGraphicFramePr>
          <p:cNvPr id="25607" name="Object 7"/>
          <p:cNvGraphicFramePr>
            <a:graphicFrameLocks noChangeAspect="1"/>
          </p:cNvGraphicFramePr>
          <p:nvPr>
            <p:extLst>
              <p:ext uri="{D42A27DB-BD31-4B8C-83A1-F6EECF244321}">
                <p14:modId xmlns:p14="http://schemas.microsoft.com/office/powerpoint/2010/main" val="867435594"/>
              </p:ext>
            </p:extLst>
          </p:nvPr>
        </p:nvGraphicFramePr>
        <p:xfrm>
          <a:off x="5867400" y="2510284"/>
          <a:ext cx="1023938" cy="774700"/>
        </p:xfrm>
        <a:graphic>
          <a:graphicData uri="http://schemas.openxmlformats.org/presentationml/2006/ole">
            <mc:AlternateContent xmlns:mc="http://schemas.openxmlformats.org/markup-compatibility/2006">
              <mc:Choice xmlns:v="urn:schemas-microsoft-com:vml" Requires="v">
                <p:oleObj spid="_x0000_s3141" name="Equation" r:id="rId7" imgW="520560" imgH="393480" progId="Equation.3">
                  <p:embed/>
                </p:oleObj>
              </mc:Choice>
              <mc:Fallback>
                <p:oleObj name="Equation" r:id="rId7" imgW="5205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510284"/>
                        <a:ext cx="1023938" cy="774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608" name="Text Box 8"/>
          <p:cNvSpPr txBox="1">
            <a:spLocks noChangeArrowheads="1"/>
          </p:cNvSpPr>
          <p:nvPr/>
        </p:nvSpPr>
        <p:spPr bwMode="auto">
          <a:xfrm>
            <a:off x="381000" y="3430588"/>
            <a:ext cx="21804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a:solidFill>
                  <a:srgbClr val="000000"/>
                </a:solidFill>
                <a:latin typeface="Comic Sans MS"/>
                <a:cs typeface="Comic Sans MS"/>
              </a:rPr>
              <a:t>Substituting:</a:t>
            </a:r>
          </a:p>
        </p:txBody>
      </p:sp>
      <p:graphicFrame>
        <p:nvGraphicFramePr>
          <p:cNvPr id="25609" name="Object 9"/>
          <p:cNvGraphicFramePr>
            <a:graphicFrameLocks noChangeAspect="1"/>
          </p:cNvGraphicFramePr>
          <p:nvPr>
            <p:extLst>
              <p:ext uri="{D42A27DB-BD31-4B8C-83A1-F6EECF244321}">
                <p14:modId xmlns:p14="http://schemas.microsoft.com/office/powerpoint/2010/main" val="1690427846"/>
              </p:ext>
            </p:extLst>
          </p:nvPr>
        </p:nvGraphicFramePr>
        <p:xfrm>
          <a:off x="4511675" y="3276600"/>
          <a:ext cx="3921125" cy="898525"/>
        </p:xfrm>
        <a:graphic>
          <a:graphicData uri="http://schemas.openxmlformats.org/presentationml/2006/ole">
            <mc:AlternateContent xmlns:mc="http://schemas.openxmlformats.org/markup-compatibility/2006">
              <mc:Choice xmlns:v="urn:schemas-microsoft-com:vml" Requires="v">
                <p:oleObj spid="_x0000_s3142" name="Equation" r:id="rId9" imgW="1993680" imgH="457200" progId="Equation.3">
                  <p:embed/>
                </p:oleObj>
              </mc:Choice>
              <mc:Fallback>
                <p:oleObj name="Equation" r:id="rId9" imgW="199368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1675" y="3276600"/>
                        <a:ext cx="3921125"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611" name="Text Box 11"/>
          <p:cNvSpPr txBox="1">
            <a:spLocks noChangeArrowheads="1"/>
          </p:cNvSpPr>
          <p:nvPr/>
        </p:nvSpPr>
        <p:spPr bwMode="auto">
          <a:xfrm>
            <a:off x="179512" y="4470211"/>
            <a:ext cx="86264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i="1" dirty="0">
                <a:solidFill>
                  <a:srgbClr val="000000"/>
                </a:solidFill>
                <a:latin typeface="Comic Sans MS"/>
                <a:cs typeface="Comic Sans MS"/>
              </a:rPr>
              <a:t>R</a:t>
            </a:r>
            <a:r>
              <a:rPr lang="en-US" i="1" dirty="0" smtClean="0">
                <a:solidFill>
                  <a:srgbClr val="000000"/>
                </a:solidFill>
                <a:latin typeface="Comic Sans MS"/>
                <a:cs typeface="Comic Sans MS"/>
              </a:rPr>
              <a:t>eceived </a:t>
            </a:r>
            <a:r>
              <a:rPr lang="en-US" i="1" dirty="0">
                <a:solidFill>
                  <a:srgbClr val="000000"/>
                </a:solidFill>
                <a:latin typeface="Comic Sans MS"/>
                <a:cs typeface="Comic Sans MS"/>
              </a:rPr>
              <a:t>frequency can be determined by taking the time derivative if the quantity in parentheses and dividing by 2p</a:t>
            </a:r>
          </a:p>
        </p:txBody>
      </p:sp>
      <p:sp>
        <p:nvSpPr>
          <p:cNvPr id="25612" name="Line 12"/>
          <p:cNvSpPr>
            <a:spLocks noChangeShapeType="1"/>
          </p:cNvSpPr>
          <p:nvPr/>
        </p:nvSpPr>
        <p:spPr bwMode="auto">
          <a:xfrm>
            <a:off x="6400800" y="4267200"/>
            <a:ext cx="1828800"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rgbClr val="000000"/>
              </a:solidFill>
              <a:latin typeface="Comic Sans MS"/>
              <a:cs typeface="Comic Sans MS"/>
            </a:endParaRPr>
          </a:p>
        </p:txBody>
      </p:sp>
      <p:sp>
        <p:nvSpPr>
          <p:cNvPr id="25613" name="Line 13"/>
          <p:cNvSpPr>
            <a:spLocks noChangeShapeType="1"/>
          </p:cNvSpPr>
          <p:nvPr/>
        </p:nvSpPr>
        <p:spPr bwMode="auto">
          <a:xfrm flipV="1">
            <a:off x="7162800" y="4267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rgbClr val="000000"/>
              </a:solidFill>
              <a:latin typeface="Comic Sans MS"/>
              <a:cs typeface="Comic Sans MS"/>
            </a:endParaRPr>
          </a:p>
        </p:txBody>
      </p:sp>
      <p:graphicFrame>
        <p:nvGraphicFramePr>
          <p:cNvPr id="25614" name="Object 14"/>
          <p:cNvGraphicFramePr>
            <a:graphicFrameLocks noChangeAspect="1"/>
          </p:cNvGraphicFramePr>
          <p:nvPr>
            <p:extLst>
              <p:ext uri="{D42A27DB-BD31-4B8C-83A1-F6EECF244321}">
                <p14:modId xmlns:p14="http://schemas.microsoft.com/office/powerpoint/2010/main" val="339991039"/>
              </p:ext>
            </p:extLst>
          </p:nvPr>
        </p:nvGraphicFramePr>
        <p:xfrm>
          <a:off x="533400" y="5410200"/>
          <a:ext cx="7893050" cy="898525"/>
        </p:xfrm>
        <a:graphic>
          <a:graphicData uri="http://schemas.openxmlformats.org/presentationml/2006/ole">
            <mc:AlternateContent xmlns:mc="http://schemas.openxmlformats.org/markup-compatibility/2006">
              <mc:Choice xmlns:v="urn:schemas-microsoft-com:vml" Requires="v">
                <p:oleObj spid="_x0000_s3143" name="Equation" r:id="rId11" imgW="4012920" imgH="457200" progId="Equation.DSMT4">
                  <p:embed/>
                </p:oleObj>
              </mc:Choice>
              <mc:Fallback>
                <p:oleObj name="Equation" r:id="rId11" imgW="40129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5410200"/>
                        <a:ext cx="7893050"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TextBox 1"/>
          <p:cNvSpPr txBox="1"/>
          <p:nvPr/>
        </p:nvSpPr>
        <p:spPr>
          <a:xfrm>
            <a:off x="2771800" y="116632"/>
            <a:ext cx="5364870" cy="461665"/>
          </a:xfrm>
          <a:prstGeom prst="rect">
            <a:avLst/>
          </a:prstGeom>
          <a:noFill/>
        </p:spPr>
        <p:txBody>
          <a:bodyPr wrap="none" rtlCol="0">
            <a:spAutoFit/>
          </a:bodyPr>
          <a:lstStyle/>
          <a:p>
            <a:r>
              <a:rPr lang="en-US" dirty="0" smtClean="0">
                <a:solidFill>
                  <a:srgbClr val="000000"/>
                </a:solidFill>
                <a:latin typeface="Comic Sans MS"/>
                <a:cs typeface="Comic Sans MS"/>
              </a:rPr>
              <a:t>Doppler – needs to be very sensitive </a:t>
            </a:r>
            <a:endParaRPr lang="en-US" dirty="0">
              <a:solidFill>
                <a:srgbClr val="000000"/>
              </a:solidFill>
              <a:latin typeface="Comic Sans MS"/>
              <a:cs typeface="Comic Sans MS"/>
            </a:endParaRPr>
          </a:p>
        </p:txBody>
      </p:sp>
    </p:spTree>
    <p:extLst>
      <p:ext uri="{BB962C8B-B14F-4D97-AF65-F5344CB8AC3E}">
        <p14:creationId xmlns:p14="http://schemas.microsoft.com/office/powerpoint/2010/main" val="1507052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p:nvPr>
        </p:nvSpPr>
        <p:spPr>
          <a:xfrm>
            <a:off x="755576" y="1196752"/>
            <a:ext cx="7737475" cy="4414837"/>
          </a:xfrm>
        </p:spPr>
        <p:txBody>
          <a:bodyPr/>
          <a:lstStyle/>
          <a:p>
            <a:pPr>
              <a:lnSpc>
                <a:spcPts val="1000"/>
              </a:lnSpc>
            </a:pPr>
            <a:endParaRPr lang="en-GB" altLang="en-US" sz="2000" b="1" i="1" dirty="0"/>
          </a:p>
          <a:p>
            <a:endParaRPr lang="en-US" altLang="en-US" sz="2000" b="1" i="1" dirty="0"/>
          </a:p>
          <a:p>
            <a:endParaRPr lang="en-GB" altLang="en-US" dirty="0"/>
          </a:p>
        </p:txBody>
      </p:sp>
      <p:sp>
        <p:nvSpPr>
          <p:cNvPr id="5" name="TextBox 4"/>
          <p:cNvSpPr txBox="1"/>
          <p:nvPr/>
        </p:nvSpPr>
        <p:spPr>
          <a:xfrm>
            <a:off x="2627784" y="188640"/>
            <a:ext cx="5528978" cy="461665"/>
          </a:xfrm>
          <a:prstGeom prst="rect">
            <a:avLst/>
          </a:prstGeom>
          <a:noFill/>
        </p:spPr>
        <p:txBody>
          <a:bodyPr wrap="none" rtlCol="0">
            <a:spAutoFit/>
          </a:bodyPr>
          <a:lstStyle/>
          <a:p>
            <a:r>
              <a:rPr lang="en-US" dirty="0" smtClean="0">
                <a:solidFill>
                  <a:srgbClr val="000000"/>
                </a:solidFill>
                <a:latin typeface="Comic Sans MS"/>
                <a:cs typeface="Comic Sans MS"/>
              </a:rPr>
              <a:t>Ubiquitous Radar – aka Staring Radar</a:t>
            </a:r>
            <a:endParaRPr lang="en-US" dirty="0">
              <a:solidFill>
                <a:srgbClr val="000000"/>
              </a:solidFill>
              <a:latin typeface="Comic Sans MS"/>
              <a:cs typeface="Comic Sans MS"/>
            </a:endParaRPr>
          </a:p>
        </p:txBody>
      </p:sp>
      <p:sp>
        <p:nvSpPr>
          <p:cNvPr id="6" name="Rectangle 5"/>
          <p:cNvSpPr/>
          <p:nvPr/>
        </p:nvSpPr>
        <p:spPr>
          <a:xfrm>
            <a:off x="395536" y="1052736"/>
            <a:ext cx="8352928" cy="1241365"/>
          </a:xfrm>
          <a:prstGeom prst="rect">
            <a:avLst/>
          </a:prstGeom>
        </p:spPr>
        <p:txBody>
          <a:bodyPr wrap="square">
            <a:spAutoFit/>
          </a:bodyPr>
          <a:lstStyle/>
          <a:p>
            <a:r>
              <a:rPr lang="en-US" sz="2800" baseline="30000" dirty="0">
                <a:solidFill>
                  <a:srgbClr val="000000"/>
                </a:solidFill>
                <a:latin typeface="Comic Sans MS"/>
                <a:cs typeface="Comic Sans MS"/>
              </a:rPr>
              <a:t>A ubiquitous radar is one that looks everywhere all the time. It does this by using a low-gain omnidirectional or almost omnidirectional transmitting antenna and a receiving antenna that generates a number of contiguous high- gain fixed (</a:t>
            </a:r>
            <a:r>
              <a:rPr lang="en-US" sz="2800" baseline="30000" dirty="0" smtClean="0">
                <a:solidFill>
                  <a:srgbClr val="000000"/>
                </a:solidFill>
                <a:latin typeface="Comic Sans MS"/>
                <a:cs typeface="Comic Sans MS"/>
              </a:rPr>
              <a:t>non-scanning</a:t>
            </a:r>
            <a:r>
              <a:rPr lang="en-US" sz="2800" baseline="30000" dirty="0">
                <a:solidFill>
                  <a:srgbClr val="000000"/>
                </a:solidFill>
                <a:latin typeface="Comic Sans MS"/>
                <a:cs typeface="Comic Sans MS"/>
              </a:rPr>
              <a:t>) beams, as sketched </a:t>
            </a:r>
            <a:endParaRPr lang="en-US" sz="2800" dirty="0">
              <a:solidFill>
                <a:srgbClr val="000000"/>
              </a:solidFill>
              <a:latin typeface="Comic Sans MS"/>
              <a:cs typeface="Comic Sans MS"/>
            </a:endParaRPr>
          </a:p>
        </p:txBody>
      </p:sp>
      <p:pic>
        <p:nvPicPr>
          <p:cNvPr id="8" name="Picture 7"/>
          <p:cNvPicPr>
            <a:picLocks noChangeAspect="1"/>
          </p:cNvPicPr>
          <p:nvPr/>
        </p:nvPicPr>
        <p:blipFill>
          <a:blip r:embed="rId3"/>
          <a:stretch>
            <a:fillRect/>
          </a:stretch>
        </p:blipFill>
        <p:spPr>
          <a:xfrm>
            <a:off x="2555776" y="2492896"/>
            <a:ext cx="4797527" cy="3495452"/>
          </a:xfrm>
          <a:prstGeom prst="rect">
            <a:avLst/>
          </a:prstGeom>
        </p:spPr>
      </p:pic>
    </p:spTree>
    <p:extLst>
      <p:ext uri="{BB962C8B-B14F-4D97-AF65-F5344CB8AC3E}">
        <p14:creationId xmlns:p14="http://schemas.microsoft.com/office/powerpoint/2010/main" val="351945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logo4">
  <a:themeElements>
    <a:clrScheme name="">
      <a:dk1>
        <a:srgbClr val="0000FF"/>
      </a:dk1>
      <a:lt1>
        <a:srgbClr val="3399FF"/>
      </a:lt1>
      <a:dk2>
        <a:srgbClr val="FFFF00"/>
      </a:dk2>
      <a:lt2>
        <a:srgbClr val="000000"/>
      </a:lt2>
      <a:accent1>
        <a:srgbClr val="FF9900"/>
      </a:accent1>
      <a:accent2>
        <a:srgbClr val="00FFFF"/>
      </a:accent2>
      <a:accent3>
        <a:srgbClr val="ADCAFF"/>
      </a:accent3>
      <a:accent4>
        <a:srgbClr val="0000DA"/>
      </a:accent4>
      <a:accent5>
        <a:srgbClr val="FFCAAA"/>
      </a:accent5>
      <a:accent6>
        <a:srgbClr val="00E7E7"/>
      </a:accent6>
      <a:hlink>
        <a:srgbClr val="FF0000"/>
      </a:hlink>
      <a:folHlink>
        <a:srgbClr val="969696"/>
      </a:folHlink>
    </a:clrScheme>
    <a:fontScheme name="ulogo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logo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logo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logo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logo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logo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logo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logo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Data\Microsoft\Templates\ulogo4.pot</Template>
  <TotalTime>6515</TotalTime>
  <Words>1239</Words>
  <Application>Microsoft Office PowerPoint</Application>
  <PresentationFormat>On-screen Show (4:3)</PresentationFormat>
  <Paragraphs>96</Paragraphs>
  <Slides>22</Slides>
  <Notes>15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Comic Sans MS</vt:lpstr>
      <vt:lpstr>Lucida Sans</vt:lpstr>
      <vt:lpstr>Times New Roman</vt:lpstr>
      <vt:lpstr>Wingdings</vt:lpstr>
      <vt:lpstr>ulogo4</vt:lpstr>
      <vt:lpstr>1_Custom Design</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Engineering</dc:title>
  <dc:subject>Value Management</dc:subject>
  <dc:creator>David Stupples</dc:creator>
  <cp:lastModifiedBy>Karcanias, N</cp:lastModifiedBy>
  <cp:revision>385</cp:revision>
  <cp:lastPrinted>2015-06-17T13:58:16Z</cp:lastPrinted>
  <dcterms:created xsi:type="dcterms:W3CDTF">2012-04-16T19:50:47Z</dcterms:created>
  <dcterms:modified xsi:type="dcterms:W3CDTF">2015-06-19T13:37:08Z</dcterms:modified>
</cp:coreProperties>
</file>